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63" r:id="rId3"/>
    <p:sldId id="285" r:id="rId4"/>
    <p:sldId id="284" r:id="rId5"/>
    <p:sldId id="264" r:id="rId6"/>
    <p:sldId id="288" r:id="rId7"/>
    <p:sldId id="282" r:id="rId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609585"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121917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828754"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2438339"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3047924" algn="l" defTabSz="121917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3657509" algn="l" defTabSz="121917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4267093" algn="l" defTabSz="121917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4876678" algn="l" defTabSz="121917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F8542-7FC3-C2AA-856D-3A2688B226EA}" name="Bess Langbein" initials="BL" userId="6f5d48dd6a6d1e1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8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76" autoAdjust="0"/>
    <p:restoredTop sz="96296"/>
  </p:normalViewPr>
  <p:slideViewPr>
    <p:cSldViewPr>
      <p:cViewPr varScale="1">
        <p:scale>
          <a:sx n="106" d="100"/>
          <a:sy n="106" d="100"/>
        </p:scale>
        <p:origin x="408"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71808C-29F3-6E45-1F7B-8536FE70683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7EC91B1A-BB2E-8564-5D64-D300E71B465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3569B77-2487-164C-BAA6-DF372745EB68}" type="datetimeFigureOut">
              <a:rPr lang="en-US"/>
              <a:pPr>
                <a:defRPr/>
              </a:pPr>
              <a:t>6/16/23</a:t>
            </a:fld>
            <a:endParaRPr lang="en-US"/>
          </a:p>
        </p:txBody>
      </p:sp>
      <p:sp>
        <p:nvSpPr>
          <p:cNvPr id="4" name="Slide Image Placeholder 3">
            <a:extLst>
              <a:ext uri="{FF2B5EF4-FFF2-40B4-BE49-F238E27FC236}">
                <a16:creationId xmlns:a16="http://schemas.microsoft.com/office/drawing/2014/main" id="{485E44C0-7490-2AF1-07F7-A539FAA545FF}"/>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9A039794-86CA-15A3-A861-D37902A5956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A0EB92C-948B-54B5-40AD-817FC50B694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82F662EA-B5F3-57BF-4325-A33D6406C6C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A540535-00D8-6C4C-8849-FE53CCC7ABF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mn-lt"/>
        <a:ea typeface="+mn-ea"/>
        <a:cs typeface="+mn-cs"/>
      </a:defRPr>
    </a:lvl1pPr>
    <a:lvl2pPr marL="609585" algn="l" rtl="0" eaLnBrk="0" fontAlgn="base" hangingPunct="0">
      <a:spcBef>
        <a:spcPct val="30000"/>
      </a:spcBef>
      <a:spcAft>
        <a:spcPct val="0"/>
      </a:spcAft>
      <a:defRPr sz="1600" kern="1200">
        <a:solidFill>
          <a:schemeClr val="tx1"/>
        </a:solidFill>
        <a:latin typeface="+mn-lt"/>
        <a:ea typeface="+mn-ea"/>
        <a:cs typeface="+mn-cs"/>
      </a:defRPr>
    </a:lvl2pPr>
    <a:lvl3pPr marL="1219170" algn="l" rtl="0" eaLnBrk="0" fontAlgn="base" hangingPunct="0">
      <a:spcBef>
        <a:spcPct val="30000"/>
      </a:spcBef>
      <a:spcAft>
        <a:spcPct val="0"/>
      </a:spcAft>
      <a:defRPr sz="1600" kern="1200">
        <a:solidFill>
          <a:schemeClr val="tx1"/>
        </a:solidFill>
        <a:latin typeface="+mn-lt"/>
        <a:ea typeface="+mn-ea"/>
        <a:cs typeface="+mn-cs"/>
      </a:defRPr>
    </a:lvl3pPr>
    <a:lvl4pPr marL="1828754" algn="l" rtl="0" eaLnBrk="0" fontAlgn="base" hangingPunct="0">
      <a:spcBef>
        <a:spcPct val="30000"/>
      </a:spcBef>
      <a:spcAft>
        <a:spcPct val="0"/>
      </a:spcAft>
      <a:defRPr sz="1600" kern="1200">
        <a:solidFill>
          <a:schemeClr val="tx1"/>
        </a:solidFill>
        <a:latin typeface="+mn-lt"/>
        <a:ea typeface="+mn-ea"/>
        <a:cs typeface="+mn-cs"/>
      </a:defRPr>
    </a:lvl4pPr>
    <a:lvl5pPr marL="2438339" algn="l" rtl="0" eaLnBrk="0" fontAlgn="base" hangingPunct="0">
      <a:spcBef>
        <a:spcPct val="30000"/>
      </a:spcBef>
      <a:spcAft>
        <a:spcPct val="0"/>
      </a:spcAft>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40535-00D8-6C4C-8849-FE53CCC7ABF3}" type="slidenum">
              <a:rPr lang="en-US" altLang="en-US" smtClean="0"/>
              <a:pPr/>
              <a:t>2</a:t>
            </a:fld>
            <a:endParaRPr lang="en-US" altLang="en-US"/>
          </a:p>
        </p:txBody>
      </p:sp>
    </p:spTree>
    <p:extLst>
      <p:ext uri="{BB962C8B-B14F-4D97-AF65-F5344CB8AC3E}">
        <p14:creationId xmlns:p14="http://schemas.microsoft.com/office/powerpoint/2010/main" val="1480665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40535-00D8-6C4C-8849-FE53CCC7ABF3}" type="slidenum">
              <a:rPr lang="en-US" altLang="en-US" smtClean="0"/>
              <a:pPr/>
              <a:t>7</a:t>
            </a:fld>
            <a:endParaRPr lang="en-US" altLang="en-US"/>
          </a:p>
        </p:txBody>
      </p:sp>
    </p:spTree>
    <p:extLst>
      <p:ext uri="{BB962C8B-B14F-4D97-AF65-F5344CB8AC3E}">
        <p14:creationId xmlns:p14="http://schemas.microsoft.com/office/powerpoint/2010/main" val="4252368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9959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FontTx/>
              <a:buNone/>
              <a:defRPr sz="1600"/>
            </a:lvl1pPr>
            <a:lvl2pPr marL="609585" indent="0">
              <a:buFontTx/>
              <a:buNone/>
              <a:defRPr sz="1600"/>
            </a:lvl2pPr>
            <a:lvl3pPr marL="1219170" indent="0">
              <a:buFontTx/>
              <a:buNone/>
              <a:defRPr sz="1600"/>
            </a:lvl3pPr>
            <a:lvl4pPr marL="1828755" indent="0">
              <a:buFontTx/>
              <a:buNone/>
              <a:defRPr sz="1600"/>
            </a:lvl4pPr>
            <a:lvl5pPr marL="2438339" indent="0">
              <a:buFontTx/>
              <a:buNone/>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6037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92806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marL="0" indent="0">
              <a:buFontTx/>
              <a:buNone/>
              <a:defRPr sz="1600"/>
            </a:lvl1pPr>
            <a:lvl2pPr marL="609585" indent="0">
              <a:buFontTx/>
              <a:buNone/>
              <a:defRPr sz="1600"/>
            </a:lvl2pPr>
            <a:lvl3pPr marL="1219170" indent="0">
              <a:buFontTx/>
              <a:buNone/>
              <a:defRPr sz="1600"/>
            </a:lvl3pPr>
            <a:lvl4pPr marL="1828755" indent="0">
              <a:buFontTx/>
              <a:buNone/>
              <a:defRPr sz="1600"/>
            </a:lvl4pPr>
            <a:lvl5pPr marL="2438339" indent="0">
              <a:buFontTx/>
              <a:buNone/>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marL="0" indent="0">
              <a:buFontTx/>
              <a:buNone/>
              <a:defRPr sz="1600"/>
            </a:lvl1pPr>
            <a:lvl2pPr marL="609585" indent="0">
              <a:buFontTx/>
              <a:buNone/>
              <a:defRPr sz="1600"/>
            </a:lvl2pPr>
            <a:lvl3pPr marL="1219170" indent="0">
              <a:buFontTx/>
              <a:buNone/>
              <a:defRPr sz="1600"/>
            </a:lvl3pPr>
            <a:lvl4pPr marL="1828755" indent="0">
              <a:buFontTx/>
              <a:buNone/>
              <a:defRPr sz="1600"/>
            </a:lvl4pPr>
            <a:lvl5pPr marL="2438339" indent="0">
              <a:buFontTx/>
              <a:buNone/>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340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4370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339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iorities_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3B719C1-B15F-75D7-B316-5ABFAB470BFC}"/>
              </a:ext>
            </a:extLst>
          </p:cNvPr>
          <p:cNvSpPr>
            <a:spLocks noGrp="1"/>
          </p:cNvSpPr>
          <p:nvPr>
            <p:ph type="pic" sz="quarter" idx="11"/>
          </p:nvPr>
        </p:nvSpPr>
        <p:spPr>
          <a:xfrm>
            <a:off x="0" y="1772071"/>
            <a:ext cx="2927650" cy="5085926"/>
          </a:xfrm>
        </p:spPr>
        <p:txBody>
          <a:bodyPr/>
          <a:lstStyle/>
          <a:p>
            <a:endParaRPr lang="en-US"/>
          </a:p>
        </p:txBody>
      </p:sp>
      <p:cxnSp>
        <p:nvCxnSpPr>
          <p:cNvPr id="2" name="Straight Arrow Connector 1">
            <a:extLst>
              <a:ext uri="{FF2B5EF4-FFF2-40B4-BE49-F238E27FC236}">
                <a16:creationId xmlns:a16="http://schemas.microsoft.com/office/drawing/2014/main" id="{CDC7BDEC-798E-89A0-1D6F-39F65A27D51B}"/>
              </a:ext>
            </a:extLst>
          </p:cNvPr>
          <p:cNvCxnSpPr>
            <a:cxnSpLocks/>
          </p:cNvCxnSpPr>
          <p:nvPr userDrawn="1"/>
        </p:nvCxnSpPr>
        <p:spPr>
          <a:xfrm>
            <a:off x="574040" y="1628800"/>
            <a:ext cx="10921594" cy="0"/>
          </a:xfrm>
          <a:prstGeom prst="straightConnector1">
            <a:avLst/>
          </a:prstGeom>
          <a:ln>
            <a:solidFill>
              <a:schemeClr val="accent6"/>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98D650D0-D09B-65D7-01ED-57BAA8D27BD4}"/>
              </a:ext>
            </a:extLst>
          </p:cNvPr>
          <p:cNvCxnSpPr>
            <a:cxnSpLocks/>
          </p:cNvCxnSpPr>
          <p:nvPr userDrawn="1"/>
        </p:nvCxnSpPr>
        <p:spPr>
          <a:xfrm flipV="1">
            <a:off x="3143672" y="1628801"/>
            <a:ext cx="0" cy="4724399"/>
          </a:xfrm>
          <a:prstGeom prst="straightConnector1">
            <a:avLst/>
          </a:prstGeom>
          <a:ln>
            <a:solidFill>
              <a:schemeClr val="accent6"/>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485E303C-8A6E-39C3-A11F-4E3E978C5FA5}"/>
              </a:ext>
            </a:extLst>
          </p:cNvPr>
          <p:cNvSpPr>
            <a:spLocks noGrp="1"/>
          </p:cNvSpPr>
          <p:nvPr>
            <p:ph type="title"/>
          </p:nvPr>
        </p:nvSpPr>
        <p:spPr>
          <a:xfrm>
            <a:off x="407368" y="275167"/>
            <a:ext cx="3960440" cy="1143000"/>
          </a:xfrm>
        </p:spPr>
        <p:txBody>
          <a:bodyPr/>
          <a:lstStyle>
            <a:lvl1pPr algn="l">
              <a:defRPr/>
            </a:lvl1pPr>
          </a:lstStyle>
          <a:p>
            <a:r>
              <a:rPr lang="en-US" dirty="0"/>
              <a:t>Click to edit</a:t>
            </a:r>
          </a:p>
        </p:txBody>
      </p:sp>
      <p:sp>
        <p:nvSpPr>
          <p:cNvPr id="6" name="Text Placeholder 5">
            <a:extLst>
              <a:ext uri="{FF2B5EF4-FFF2-40B4-BE49-F238E27FC236}">
                <a16:creationId xmlns:a16="http://schemas.microsoft.com/office/drawing/2014/main" id="{A3AC1BD6-ECBD-59D1-ED6A-6F12DA044DE9}"/>
              </a:ext>
            </a:extLst>
          </p:cNvPr>
          <p:cNvSpPr>
            <a:spLocks noGrp="1"/>
          </p:cNvSpPr>
          <p:nvPr>
            <p:ph type="body" sz="quarter" idx="10" hasCustomPrompt="1"/>
          </p:nvPr>
        </p:nvSpPr>
        <p:spPr>
          <a:xfrm>
            <a:off x="4727848" y="667279"/>
            <a:ext cx="2736304" cy="358775"/>
          </a:xfrm>
        </p:spPr>
        <p:txBody>
          <a:bodyPr/>
          <a:lstStyle>
            <a:lvl1pPr marL="0" indent="0">
              <a:buFontTx/>
              <a:buNone/>
              <a:defRPr b="1" i="0">
                <a:latin typeface="Poppins SemiBold" pitchFamily="2" charset="77"/>
                <a:cs typeface="Poppins SemiBold" pitchFamily="2" charset="77"/>
              </a:defRPr>
            </a:lvl1pPr>
          </a:lstStyle>
          <a:p>
            <a:pPr lvl="0"/>
            <a:r>
              <a:rPr lang="en-US" dirty="0"/>
              <a:t>CLICK TO</a:t>
            </a:r>
          </a:p>
        </p:txBody>
      </p:sp>
      <p:sp>
        <p:nvSpPr>
          <p:cNvPr id="10" name="Text Placeholder 9">
            <a:extLst>
              <a:ext uri="{FF2B5EF4-FFF2-40B4-BE49-F238E27FC236}">
                <a16:creationId xmlns:a16="http://schemas.microsoft.com/office/drawing/2014/main" id="{9EDD9BAE-24B7-54EE-64C3-06E3DC5B917A}"/>
              </a:ext>
            </a:extLst>
          </p:cNvPr>
          <p:cNvSpPr>
            <a:spLocks noGrp="1"/>
          </p:cNvSpPr>
          <p:nvPr>
            <p:ph type="body" sz="quarter" idx="12"/>
          </p:nvPr>
        </p:nvSpPr>
        <p:spPr>
          <a:xfrm>
            <a:off x="3359696" y="1772072"/>
            <a:ext cx="8135938" cy="4234474"/>
          </a:xfrm>
        </p:spPr>
        <p:txBody>
          <a:bodyPr/>
          <a:lstStyle>
            <a:lvl1pPr marL="0" indent="0">
              <a:buFontTx/>
              <a:buNone/>
              <a:defRPr sz="1600"/>
            </a:lvl1pPr>
          </a:lstStyle>
          <a:p>
            <a:pPr lvl="0"/>
            <a:r>
              <a:rPr lang="en-US" dirty="0"/>
              <a:t>Click to edit Master text styles</a:t>
            </a:r>
          </a:p>
        </p:txBody>
      </p:sp>
    </p:spTree>
    <p:extLst>
      <p:ext uri="{BB962C8B-B14F-4D97-AF65-F5344CB8AC3E}">
        <p14:creationId xmlns:p14="http://schemas.microsoft.com/office/powerpoint/2010/main" val="131540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rioriti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3B719C1-B15F-75D7-B316-5ABFAB470BFC}"/>
              </a:ext>
            </a:extLst>
          </p:cNvPr>
          <p:cNvSpPr>
            <a:spLocks noGrp="1"/>
          </p:cNvSpPr>
          <p:nvPr>
            <p:ph type="pic" sz="quarter" idx="11"/>
          </p:nvPr>
        </p:nvSpPr>
        <p:spPr>
          <a:xfrm>
            <a:off x="0" y="2276872"/>
            <a:ext cx="2927650" cy="4581128"/>
          </a:xfrm>
        </p:spPr>
        <p:txBody>
          <a:bodyPr/>
          <a:lstStyle/>
          <a:p>
            <a:endParaRPr lang="en-US"/>
          </a:p>
        </p:txBody>
      </p:sp>
      <p:cxnSp>
        <p:nvCxnSpPr>
          <p:cNvPr id="2" name="Straight Arrow Connector 1">
            <a:extLst>
              <a:ext uri="{FF2B5EF4-FFF2-40B4-BE49-F238E27FC236}">
                <a16:creationId xmlns:a16="http://schemas.microsoft.com/office/drawing/2014/main" id="{CDC7BDEC-798E-89A0-1D6F-39F65A27D51B}"/>
              </a:ext>
            </a:extLst>
          </p:cNvPr>
          <p:cNvCxnSpPr>
            <a:cxnSpLocks/>
          </p:cNvCxnSpPr>
          <p:nvPr userDrawn="1"/>
        </p:nvCxnSpPr>
        <p:spPr>
          <a:xfrm>
            <a:off x="574040" y="2133600"/>
            <a:ext cx="10921594" cy="0"/>
          </a:xfrm>
          <a:prstGeom prst="straightConnector1">
            <a:avLst/>
          </a:prstGeom>
          <a:ln>
            <a:solidFill>
              <a:schemeClr val="accent6"/>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98D650D0-D09B-65D7-01ED-57BAA8D27BD4}"/>
              </a:ext>
            </a:extLst>
          </p:cNvPr>
          <p:cNvCxnSpPr/>
          <p:nvPr userDrawn="1"/>
        </p:nvCxnSpPr>
        <p:spPr>
          <a:xfrm flipV="1">
            <a:off x="3143672" y="2133601"/>
            <a:ext cx="0" cy="3670300"/>
          </a:xfrm>
          <a:prstGeom prst="straightConnector1">
            <a:avLst/>
          </a:prstGeom>
          <a:ln>
            <a:solidFill>
              <a:schemeClr val="accent6"/>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485E303C-8A6E-39C3-A11F-4E3E978C5FA5}"/>
              </a:ext>
            </a:extLst>
          </p:cNvPr>
          <p:cNvSpPr>
            <a:spLocks noGrp="1"/>
          </p:cNvSpPr>
          <p:nvPr>
            <p:ph type="title"/>
          </p:nvPr>
        </p:nvSpPr>
        <p:spPr>
          <a:xfrm>
            <a:off x="407368" y="275167"/>
            <a:ext cx="10972800" cy="1143000"/>
          </a:xfrm>
        </p:spPr>
        <p:txBody>
          <a:bodyPr/>
          <a:lstStyle>
            <a:lvl1pPr algn="l">
              <a:defRPr/>
            </a:lvl1pPr>
          </a:lstStyle>
          <a:p>
            <a:r>
              <a:rPr lang="en-US" dirty="0"/>
              <a:t>Click to edit Master title style</a:t>
            </a:r>
          </a:p>
        </p:txBody>
      </p:sp>
      <p:sp>
        <p:nvSpPr>
          <p:cNvPr id="6" name="Text Placeholder 5">
            <a:extLst>
              <a:ext uri="{FF2B5EF4-FFF2-40B4-BE49-F238E27FC236}">
                <a16:creationId xmlns:a16="http://schemas.microsoft.com/office/drawing/2014/main" id="{A3AC1BD6-ECBD-59D1-ED6A-6F12DA044DE9}"/>
              </a:ext>
            </a:extLst>
          </p:cNvPr>
          <p:cNvSpPr>
            <a:spLocks noGrp="1"/>
          </p:cNvSpPr>
          <p:nvPr>
            <p:ph type="body" sz="quarter" idx="10" hasCustomPrompt="1"/>
          </p:nvPr>
        </p:nvSpPr>
        <p:spPr>
          <a:xfrm>
            <a:off x="407368" y="1557338"/>
            <a:ext cx="2736304" cy="358775"/>
          </a:xfrm>
        </p:spPr>
        <p:txBody>
          <a:bodyPr/>
          <a:lstStyle>
            <a:lvl1pPr marL="0" indent="0">
              <a:buFontTx/>
              <a:buNone/>
              <a:defRPr b="1" i="0">
                <a:latin typeface="Poppins SemiBold" pitchFamily="2" charset="77"/>
                <a:cs typeface="Poppins SemiBold" pitchFamily="2" charset="77"/>
              </a:defRPr>
            </a:lvl1pPr>
          </a:lstStyle>
          <a:p>
            <a:pPr lvl="0"/>
            <a:r>
              <a:rPr lang="en-US" dirty="0"/>
              <a:t>CLICK TO</a:t>
            </a:r>
          </a:p>
        </p:txBody>
      </p:sp>
      <p:sp>
        <p:nvSpPr>
          <p:cNvPr id="10" name="Text Placeholder 9">
            <a:extLst>
              <a:ext uri="{FF2B5EF4-FFF2-40B4-BE49-F238E27FC236}">
                <a16:creationId xmlns:a16="http://schemas.microsoft.com/office/drawing/2014/main" id="{9EDD9BAE-24B7-54EE-64C3-06E3DC5B917A}"/>
              </a:ext>
            </a:extLst>
          </p:cNvPr>
          <p:cNvSpPr>
            <a:spLocks noGrp="1"/>
          </p:cNvSpPr>
          <p:nvPr>
            <p:ph type="body" sz="quarter" idx="12"/>
          </p:nvPr>
        </p:nvSpPr>
        <p:spPr>
          <a:xfrm>
            <a:off x="3359696" y="2276872"/>
            <a:ext cx="8135938" cy="4234474"/>
          </a:xfrm>
        </p:spPr>
        <p:txBody>
          <a:bodyPr/>
          <a:lstStyle>
            <a:lvl1pPr marL="0" indent="0">
              <a:buFontTx/>
              <a:buNone/>
              <a:defRPr sz="1600"/>
            </a:lvl1pPr>
          </a:lstStyle>
          <a:p>
            <a:pPr lvl="0"/>
            <a:r>
              <a:rPr lang="en-US" dirty="0"/>
              <a:t>Click to edit Master text styles</a:t>
            </a:r>
          </a:p>
        </p:txBody>
      </p:sp>
    </p:spTree>
    <p:extLst>
      <p:ext uri="{BB962C8B-B14F-4D97-AF65-F5344CB8AC3E}">
        <p14:creationId xmlns:p14="http://schemas.microsoft.com/office/powerpoint/2010/main" val="102801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559A34C-0117-4C0E-F09D-D503FB846487}"/>
              </a:ext>
            </a:extLst>
          </p:cNvPr>
          <p:cNvSpPr>
            <a:spLocks noGrp="1"/>
          </p:cNvSpPr>
          <p:nvPr>
            <p:ph type="body" sz="quarter" idx="14" hasCustomPrompt="1"/>
          </p:nvPr>
        </p:nvSpPr>
        <p:spPr>
          <a:xfrm>
            <a:off x="551384" y="4221163"/>
            <a:ext cx="6335960" cy="576262"/>
          </a:xfrm>
        </p:spPr>
        <p:txBody>
          <a:bodyPr/>
          <a:lstStyle>
            <a:lvl1pPr marL="0" indent="0">
              <a:buFontTx/>
              <a:buNone/>
              <a:defRPr sz="3200" b="1" i="0">
                <a:latin typeface="Archivo Black" panose="020B0A04020102020204" pitchFamily="34" charset="77"/>
              </a:defRPr>
            </a:lvl1pPr>
          </a:lstStyle>
          <a:p>
            <a:pPr lvl="0"/>
            <a:r>
              <a:rPr lang="en-US" dirty="0"/>
              <a:t>CLICK TO EDIT</a:t>
            </a:r>
          </a:p>
        </p:txBody>
      </p:sp>
      <p:sp>
        <p:nvSpPr>
          <p:cNvPr id="6" name="Picture Placeholder 5">
            <a:extLst>
              <a:ext uri="{FF2B5EF4-FFF2-40B4-BE49-F238E27FC236}">
                <a16:creationId xmlns:a16="http://schemas.microsoft.com/office/drawing/2014/main" id="{9B4C8796-1815-7F9D-BE5D-2176D3D20464}"/>
              </a:ext>
            </a:extLst>
          </p:cNvPr>
          <p:cNvSpPr>
            <a:spLocks noGrp="1"/>
          </p:cNvSpPr>
          <p:nvPr>
            <p:ph type="pic" sz="quarter" idx="13"/>
          </p:nvPr>
        </p:nvSpPr>
        <p:spPr>
          <a:xfrm>
            <a:off x="0" y="0"/>
            <a:ext cx="12192000" cy="4076700"/>
          </a:xfrm>
        </p:spPr>
        <p:txBody>
          <a:bodyPr/>
          <a:lstStyle/>
          <a:p>
            <a:endParaRPr lang="en-US"/>
          </a:p>
        </p:txBody>
      </p:sp>
      <p:sp>
        <p:nvSpPr>
          <p:cNvPr id="10" name="Text Placeholder 9">
            <a:extLst>
              <a:ext uri="{FF2B5EF4-FFF2-40B4-BE49-F238E27FC236}">
                <a16:creationId xmlns:a16="http://schemas.microsoft.com/office/drawing/2014/main" id="{4F11BB41-3600-F116-2F3A-A116350A6392}"/>
              </a:ext>
            </a:extLst>
          </p:cNvPr>
          <p:cNvSpPr>
            <a:spLocks noGrp="1"/>
          </p:cNvSpPr>
          <p:nvPr>
            <p:ph type="body" sz="quarter" idx="15"/>
          </p:nvPr>
        </p:nvSpPr>
        <p:spPr>
          <a:xfrm>
            <a:off x="551478" y="4941888"/>
            <a:ext cx="11161146" cy="1584325"/>
          </a:xfrm>
        </p:spPr>
        <p:txBody>
          <a:bodyPr/>
          <a:lstStyle>
            <a:lvl1pPr marL="0" indent="0">
              <a:buFontTx/>
              <a:buNone/>
              <a:defRPr sz="1600"/>
            </a:lvl1pPr>
            <a:lvl2pPr marL="609585" indent="0">
              <a:buFontTx/>
              <a:buNone/>
              <a:defRPr sz="1400"/>
            </a:lvl2pPr>
            <a:lvl3pPr marL="1219170" indent="0">
              <a:buFontTx/>
              <a:buNone/>
              <a:defRPr sz="1400"/>
            </a:lvl3pPr>
            <a:lvl4pPr marL="1828755" indent="0">
              <a:buFontTx/>
              <a:buNone/>
              <a:defRPr sz="1400"/>
            </a:lvl4pPr>
            <a:lvl5pPr marL="2438339" indent="0">
              <a:buFontTx/>
              <a:buNone/>
              <a:defRPr sz="1400"/>
            </a:lvl5pPr>
          </a:lstStyle>
          <a:p>
            <a:pPr lvl="0"/>
            <a:r>
              <a:rPr lang="en-US" dirty="0"/>
              <a:t>Click to edit Master text styles</a:t>
            </a:r>
          </a:p>
        </p:txBody>
      </p:sp>
    </p:spTree>
    <p:extLst>
      <p:ext uri="{BB962C8B-B14F-4D97-AF65-F5344CB8AC3E}">
        <p14:creationId xmlns:p14="http://schemas.microsoft.com/office/powerpoint/2010/main" val="295105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6179415-CC9B-57AF-22BD-4A872D20504D}"/>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CE732C31-F069-A607-3208-65DB0720F536}"/>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7" r:id="rId7"/>
    <p:sldLayoutId id="2147483658" r:id="rId8"/>
    <p:sldLayoutId id="2147483656" r:id="rId9"/>
  </p:sldLayoutIdLst>
  <p:txStyles>
    <p:titleStyle>
      <a:lvl1pPr algn="ctr" rtl="0" eaLnBrk="0" fontAlgn="base" hangingPunct="0">
        <a:spcBef>
          <a:spcPct val="0"/>
        </a:spcBef>
        <a:spcAft>
          <a:spcPct val="0"/>
        </a:spcAft>
        <a:defRPr sz="4400" b="1" i="0" kern="1200">
          <a:solidFill>
            <a:schemeClr val="tx1"/>
          </a:solidFill>
          <a:latin typeface="Archivo Black" panose="020B0A04020102020204" pitchFamily="34" charset="77"/>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0"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1pPr>
      <a:lvl2pPr marL="609585"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2pPr>
      <a:lvl3pPr marL="1219170"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3pPr>
      <a:lvl4pPr marL="1828755"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4pPr>
      <a:lvl5pPr marL="2438339"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F8AD07-AB05-4665-D084-4F76E9E9B6B1}"/>
              </a:ext>
            </a:extLst>
          </p:cNvPr>
          <p:cNvPicPr>
            <a:picLocks noChangeAspect="1"/>
          </p:cNvPicPr>
          <p:nvPr/>
        </p:nvPicPr>
        <p:blipFill rotWithShape="1">
          <a:blip r:embed="rId2">
            <a:extLst>
              <a:ext uri="{28A0092B-C50C-407E-A947-70E740481C1C}">
                <a14:useLocalDpi xmlns:a14="http://schemas.microsoft.com/office/drawing/2010/main" val="0"/>
              </a:ext>
            </a:extLst>
          </a:blip>
          <a:srcRect l="1365" t="7760" b="8913"/>
          <a:stretch/>
        </p:blipFill>
        <p:spPr>
          <a:xfrm>
            <a:off x="0" y="0"/>
            <a:ext cx="12192000" cy="6858000"/>
          </a:xfrm>
          <a:prstGeom prst="rect">
            <a:avLst/>
          </a:prstGeom>
        </p:spPr>
      </p:pic>
      <p:sp>
        <p:nvSpPr>
          <p:cNvPr id="5" name="TextBox 4">
            <a:extLst>
              <a:ext uri="{FF2B5EF4-FFF2-40B4-BE49-F238E27FC236}">
                <a16:creationId xmlns:a16="http://schemas.microsoft.com/office/drawing/2014/main" id="{5A0EA9D5-5585-C317-6218-478C9A10EAB8}"/>
              </a:ext>
            </a:extLst>
          </p:cNvPr>
          <p:cNvSpPr txBox="1"/>
          <p:nvPr/>
        </p:nvSpPr>
        <p:spPr>
          <a:xfrm>
            <a:off x="0" y="5229200"/>
            <a:ext cx="12192000" cy="1138773"/>
          </a:xfrm>
          <a:prstGeom prst="rect">
            <a:avLst/>
          </a:prstGeom>
          <a:solidFill>
            <a:schemeClr val="accent1"/>
          </a:solidFill>
        </p:spPr>
        <p:txBody>
          <a:bodyPr wrap="square" rtlCol="0">
            <a:spAutoFit/>
          </a:bodyPr>
          <a:lstStyle/>
          <a:p>
            <a:pPr marL="457200"/>
            <a:r>
              <a:rPr lang="en-US" sz="4400" b="1" dirty="0">
                <a:solidFill>
                  <a:schemeClr val="bg1"/>
                </a:solidFill>
                <a:effectLst/>
                <a:latin typeface="Archivo Black" panose="020B0A04020102020204" pitchFamily="34" charset="77"/>
                <a:ea typeface="Calibri" panose="020F0502020204030204" pitchFamily="34" charset="0"/>
              </a:rPr>
              <a:t>Kingdom Kare, Inc. Strategic Plan</a:t>
            </a:r>
          </a:p>
          <a:p>
            <a:pPr marL="457200"/>
            <a:r>
              <a:rPr lang="en-US" sz="2400" dirty="0">
                <a:solidFill>
                  <a:schemeClr val="accent2">
                    <a:lumMod val="60000"/>
                    <a:lumOff val="40000"/>
                  </a:schemeClr>
                </a:solidFill>
                <a:effectLst/>
                <a:latin typeface="Poppins" pitchFamily="2" charset="77"/>
                <a:ea typeface="Calibri" panose="020F0502020204030204" pitchFamily="34" charset="0"/>
                <a:cs typeface="Poppins" pitchFamily="2" charset="77"/>
              </a:rPr>
              <a:t>2023 - 2025</a:t>
            </a:r>
            <a:r>
              <a:rPr lang="en-US" sz="2400" dirty="0">
                <a:solidFill>
                  <a:schemeClr val="accent2">
                    <a:lumMod val="60000"/>
                    <a:lumOff val="40000"/>
                  </a:schemeClr>
                </a:solidFill>
                <a:effectLst/>
                <a:latin typeface="Poppins" pitchFamily="2" charset="77"/>
                <a:cs typeface="Poppins" pitchFamily="2" charset="77"/>
              </a:rPr>
              <a:t> </a:t>
            </a:r>
            <a:endParaRPr lang="en-US" sz="2400" dirty="0">
              <a:solidFill>
                <a:schemeClr val="accent2">
                  <a:lumMod val="60000"/>
                  <a:lumOff val="40000"/>
                </a:schemeClr>
              </a:solidFill>
              <a:latin typeface="Poppins" pitchFamily="2" charset="77"/>
              <a:cs typeface="Poppins" pitchFamily="2" charset="77"/>
            </a:endParaRPr>
          </a:p>
        </p:txBody>
      </p:sp>
      <p:pic>
        <p:nvPicPr>
          <p:cNvPr id="9" name="Picture 8" descr="Logo&#10;&#10;Description automatically generated">
            <a:extLst>
              <a:ext uri="{FF2B5EF4-FFF2-40B4-BE49-F238E27FC236}">
                <a16:creationId xmlns:a16="http://schemas.microsoft.com/office/drawing/2014/main" id="{51DA0A78-01B4-55E3-2CE3-AFB4BD2B53DB}"/>
              </a:ext>
            </a:extLst>
          </p:cNvPr>
          <p:cNvPicPr>
            <a:picLocks noChangeAspect="1"/>
          </p:cNvPicPr>
          <p:nvPr/>
        </p:nvPicPr>
        <p:blipFill>
          <a:blip r:embed="rId3"/>
          <a:stretch>
            <a:fillRect/>
          </a:stretch>
        </p:blipFill>
        <p:spPr>
          <a:xfrm>
            <a:off x="9192344" y="404664"/>
            <a:ext cx="2581833" cy="2575924"/>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30538C-8557-6835-2A53-42A76BAE3B23}"/>
              </a:ext>
            </a:extLst>
          </p:cNvPr>
          <p:cNvSpPr/>
          <p:nvPr/>
        </p:nvSpPr>
        <p:spPr>
          <a:xfrm>
            <a:off x="8662986" y="1700809"/>
            <a:ext cx="3553694" cy="5157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A9C9C729-0BDB-F327-5F32-C2D82FE8A61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229" b="33027"/>
          <a:stretch/>
        </p:blipFill>
        <p:spPr>
          <a:xfrm>
            <a:off x="3468" y="1700809"/>
            <a:ext cx="12188531" cy="5157191"/>
          </a:xfrm>
          <a:prstGeom prst="rect">
            <a:avLst/>
          </a:prstGeom>
        </p:spPr>
      </p:pic>
      <p:sp>
        <p:nvSpPr>
          <p:cNvPr id="9" name="Text Placeholder 8">
            <a:extLst>
              <a:ext uri="{FF2B5EF4-FFF2-40B4-BE49-F238E27FC236}">
                <a16:creationId xmlns:a16="http://schemas.microsoft.com/office/drawing/2014/main" id="{3FED5E43-67EA-4B76-36D0-3711D91157B2}"/>
              </a:ext>
            </a:extLst>
          </p:cNvPr>
          <p:cNvSpPr>
            <a:spLocks noGrp="1"/>
          </p:cNvSpPr>
          <p:nvPr>
            <p:ph type="body" sz="quarter" idx="15"/>
          </p:nvPr>
        </p:nvSpPr>
        <p:spPr>
          <a:xfrm>
            <a:off x="972921" y="2653364"/>
            <a:ext cx="7355327" cy="3503526"/>
          </a:xfrm>
        </p:spPr>
        <p:txBody>
          <a:bodyPr/>
          <a:lstStyle/>
          <a:p>
            <a:pPr>
              <a:lnSpc>
                <a:spcPct val="100000"/>
              </a:lnSpc>
              <a:spcBef>
                <a:spcPts val="0"/>
              </a:spcBef>
              <a:spcAft>
                <a:spcPts val="0"/>
              </a:spcAft>
            </a:pPr>
            <a:r>
              <a:rPr lang="en-US" sz="1500" dirty="0">
                <a:solidFill>
                  <a:schemeClr val="bg1"/>
                </a:solidFill>
              </a:rPr>
              <a:t>In late 2022, Kingdom Kare’s staff, Board and Strategic Planning Committee (SPC) set out to create a new, broadly-owned Strategic Plan that strengthens our organization and hones our focus for increased impact with those we serve and our community. The result is a plan that will allow Kingdom Kare to raise our visibility, expand and enhance direct support and programs, and increase organizational capacity and sustainability.</a:t>
            </a:r>
          </a:p>
          <a:p>
            <a:pPr>
              <a:lnSpc>
                <a:spcPct val="100000"/>
              </a:lnSpc>
              <a:spcBef>
                <a:spcPts val="0"/>
              </a:spcBef>
              <a:spcAft>
                <a:spcPts val="0"/>
              </a:spcAft>
            </a:pPr>
            <a:endParaRPr lang="en-US" sz="1500" dirty="0">
              <a:solidFill>
                <a:schemeClr val="bg1"/>
              </a:solidFill>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US" sz="1500" dirty="0">
                <a:solidFill>
                  <a:schemeClr val="bg1"/>
                </a:solidFill>
              </a:rPr>
              <a:t>Guided by Due East Partners, we developed a new vision, mission, three bold priorities, and three transformational results focused on providing personalized care and support for children, youth and families to pursue—and achieve—their dreams.  Throughout the planning process, Kingdom Kare connected and engaged with those we serve and partner across Anne Arundel County to ensure our Strategic Plan represents a diversity of voices and perspectives and our shared vision for a flourishing community.</a:t>
            </a:r>
          </a:p>
          <a:p>
            <a:pPr marL="0" marR="0" lvl="0" indent="0" algn="l" defTabSz="914400" rtl="0" eaLnBrk="0" fontAlgn="base" latinLnBrk="0" hangingPunct="0">
              <a:lnSpc>
                <a:spcPct val="100000"/>
              </a:lnSpc>
              <a:spcBef>
                <a:spcPts val="0"/>
              </a:spcBef>
              <a:spcAft>
                <a:spcPts val="0"/>
              </a:spcAft>
              <a:buClrTx/>
              <a:buSzTx/>
              <a:buFontTx/>
              <a:buNone/>
              <a:tabLst/>
              <a:defRPr/>
            </a:pPr>
            <a:endParaRPr lang="en-US" sz="1500" dirty="0">
              <a:solidFill>
                <a:schemeClr val="bg1"/>
              </a:solidFill>
            </a:endParaRPr>
          </a:p>
          <a:p>
            <a:pPr>
              <a:spcBef>
                <a:spcPts val="0"/>
              </a:spcBef>
              <a:spcAft>
                <a:spcPts val="0"/>
              </a:spcAft>
            </a:pPr>
            <a:endParaRPr lang="en-US" sz="1500" dirty="0">
              <a:solidFill>
                <a:schemeClr val="bg1"/>
              </a:solidFill>
            </a:endParaRPr>
          </a:p>
          <a:p>
            <a:pPr>
              <a:spcBef>
                <a:spcPts val="0"/>
              </a:spcBef>
              <a:spcAft>
                <a:spcPts val="0"/>
              </a:spcAft>
            </a:pPr>
            <a:endParaRPr lang="en-US" sz="1500" dirty="0">
              <a:solidFill>
                <a:schemeClr val="bg1"/>
              </a:solidFill>
            </a:endParaRPr>
          </a:p>
          <a:p>
            <a:pPr>
              <a:spcBef>
                <a:spcPts val="0"/>
              </a:spcBef>
              <a:spcAft>
                <a:spcPts val="0"/>
              </a:spcAft>
            </a:pPr>
            <a:endParaRPr lang="en-US" sz="1500" dirty="0">
              <a:solidFill>
                <a:schemeClr val="bg1"/>
              </a:solidFill>
            </a:endParaRPr>
          </a:p>
        </p:txBody>
      </p:sp>
      <p:sp>
        <p:nvSpPr>
          <p:cNvPr id="8" name="Text Placeholder 7">
            <a:extLst>
              <a:ext uri="{FF2B5EF4-FFF2-40B4-BE49-F238E27FC236}">
                <a16:creationId xmlns:a16="http://schemas.microsoft.com/office/drawing/2014/main" id="{AAB4DD16-A61A-8EC7-D794-A6EC97672C9A}"/>
              </a:ext>
            </a:extLst>
          </p:cNvPr>
          <p:cNvSpPr>
            <a:spLocks noGrp="1"/>
          </p:cNvSpPr>
          <p:nvPr>
            <p:ph type="body" sz="quarter" idx="14"/>
          </p:nvPr>
        </p:nvSpPr>
        <p:spPr>
          <a:xfrm>
            <a:off x="911424" y="1906138"/>
            <a:ext cx="7355327" cy="576262"/>
          </a:xfrm>
        </p:spPr>
        <p:txBody>
          <a:bodyPr/>
          <a:lstStyle/>
          <a:p>
            <a:r>
              <a:rPr lang="en-US" sz="4400" b="1" dirty="0">
                <a:solidFill>
                  <a:schemeClr val="accent3"/>
                </a:solidFill>
                <a:latin typeface="Archivo Black" panose="020B0A04020102020204" pitchFamily="34" charset="77"/>
              </a:rPr>
              <a:t>About </a:t>
            </a:r>
            <a:r>
              <a:rPr lang="en-US" sz="4400" dirty="0">
                <a:solidFill>
                  <a:schemeClr val="accent3"/>
                </a:solidFill>
              </a:rPr>
              <a:t>T</a:t>
            </a:r>
            <a:r>
              <a:rPr lang="en-US" sz="4400" b="1" dirty="0">
                <a:solidFill>
                  <a:schemeClr val="accent3"/>
                </a:solidFill>
                <a:latin typeface="Archivo Black" panose="020B0A04020102020204" pitchFamily="34" charset="77"/>
              </a:rPr>
              <a:t>his Plan</a:t>
            </a:r>
          </a:p>
        </p:txBody>
      </p:sp>
      <p:pic>
        <p:nvPicPr>
          <p:cNvPr id="4" name="Picture 3" descr="Logo&#10;&#10;Description automatically generated">
            <a:extLst>
              <a:ext uri="{FF2B5EF4-FFF2-40B4-BE49-F238E27FC236}">
                <a16:creationId xmlns:a16="http://schemas.microsoft.com/office/drawing/2014/main" id="{9F5D4706-43B7-F700-A932-8DE32C7EC0D1}"/>
              </a:ext>
            </a:extLst>
          </p:cNvPr>
          <p:cNvPicPr>
            <a:picLocks noChangeAspect="1"/>
          </p:cNvPicPr>
          <p:nvPr/>
        </p:nvPicPr>
        <p:blipFill>
          <a:blip r:embed="rId5"/>
          <a:stretch>
            <a:fillRect/>
          </a:stretch>
        </p:blipFill>
        <p:spPr>
          <a:xfrm>
            <a:off x="191344" y="6005013"/>
            <a:ext cx="720080" cy="718432"/>
          </a:xfrm>
          <a:prstGeom prst="rect">
            <a:avLst/>
          </a:prstGeom>
        </p:spPr>
      </p:pic>
      <p:sp>
        <p:nvSpPr>
          <p:cNvPr id="19" name="Rectangle 18">
            <a:extLst>
              <a:ext uri="{FF2B5EF4-FFF2-40B4-BE49-F238E27FC236}">
                <a16:creationId xmlns:a16="http://schemas.microsoft.com/office/drawing/2014/main" id="{741E4F15-06EC-C85C-DE00-69ECDF8B331F}"/>
              </a:ext>
            </a:extLst>
          </p:cNvPr>
          <p:cNvSpPr/>
          <p:nvPr/>
        </p:nvSpPr>
        <p:spPr>
          <a:xfrm>
            <a:off x="0" y="-119742"/>
            <a:ext cx="12192000" cy="1700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2BB511F-BC04-18E0-DB52-42011A56BB29}"/>
              </a:ext>
            </a:extLst>
          </p:cNvPr>
          <p:cNvSpPr txBox="1"/>
          <p:nvPr/>
        </p:nvSpPr>
        <p:spPr>
          <a:xfrm>
            <a:off x="655372" y="202024"/>
            <a:ext cx="7867429" cy="1057276"/>
          </a:xfrm>
          <a:prstGeom prst="rect">
            <a:avLst/>
          </a:prstGeom>
          <a:noFill/>
        </p:spPr>
        <p:txBody>
          <a:bodyPr wrap="square" rtlCol="0">
            <a:noAutofit/>
          </a:bodyPr>
          <a:lstStyle/>
          <a:p>
            <a:r>
              <a:rPr lang="en-US" dirty="0">
                <a:solidFill>
                  <a:schemeClr val="accent2"/>
                </a:solidFill>
                <a:latin typeface="Poppins" pitchFamily="2" charset="77"/>
                <a:cs typeface="Poppins" pitchFamily="2" charset="77"/>
              </a:rPr>
              <a:t>“Kingdom Kare’s greatest strength is our passionate and dedicated Board, Staff, and community. It was an honor to work alongside them to help shape Kingdom Kare’s next chapter of growth, sustainability and impact. ”</a:t>
            </a:r>
          </a:p>
        </p:txBody>
      </p:sp>
      <p:grpSp>
        <p:nvGrpSpPr>
          <p:cNvPr id="3" name="Group 2">
            <a:extLst>
              <a:ext uri="{FF2B5EF4-FFF2-40B4-BE49-F238E27FC236}">
                <a16:creationId xmlns:a16="http://schemas.microsoft.com/office/drawing/2014/main" id="{EE754072-FDE4-61A3-26CC-88A10A8EB813}"/>
              </a:ext>
            </a:extLst>
          </p:cNvPr>
          <p:cNvGrpSpPr/>
          <p:nvPr/>
        </p:nvGrpSpPr>
        <p:grpSpPr>
          <a:xfrm>
            <a:off x="8705975" y="-7277"/>
            <a:ext cx="3863752" cy="1475878"/>
            <a:chOff x="8947445" y="545926"/>
            <a:chExt cx="3001852" cy="1215229"/>
          </a:xfrm>
        </p:grpSpPr>
        <p:sp>
          <p:nvSpPr>
            <p:cNvPr id="21" name="Oval 20">
              <a:extLst>
                <a:ext uri="{FF2B5EF4-FFF2-40B4-BE49-F238E27FC236}">
                  <a16:creationId xmlns:a16="http://schemas.microsoft.com/office/drawing/2014/main" id="{123EE9B0-2D6A-FC6D-B869-403B297E1B55}"/>
                </a:ext>
              </a:extLst>
            </p:cNvPr>
            <p:cNvSpPr/>
            <p:nvPr/>
          </p:nvSpPr>
          <p:spPr>
            <a:xfrm>
              <a:off x="9037727" y="624904"/>
              <a:ext cx="1057275" cy="1057275"/>
            </a:xfrm>
            <a:prstGeom prst="ellipse">
              <a:avLst/>
            </a:prstGeom>
            <a:blipFill dpi="0" rotWithShape="1">
              <a:blip r:embed="rId6"/>
              <a:srcRect/>
              <a:stretch>
                <a:fillRect l="-120000" r="-72000" b="-185000"/>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C0AAA51-4D22-7BAB-2CC4-ACF7905117B1}"/>
                </a:ext>
              </a:extLst>
            </p:cNvPr>
            <p:cNvSpPr txBox="1"/>
            <p:nvPr/>
          </p:nvSpPr>
          <p:spPr>
            <a:xfrm>
              <a:off x="10137865" y="988333"/>
              <a:ext cx="1811432" cy="461665"/>
            </a:xfrm>
            <a:prstGeom prst="rect">
              <a:avLst/>
            </a:prstGeom>
            <a:noFill/>
          </p:spPr>
          <p:txBody>
            <a:bodyPr wrap="square" rtlCol="0">
              <a:spAutoFit/>
            </a:bodyPr>
            <a:lstStyle/>
            <a:p>
              <a:r>
                <a:rPr lang="en-US" sz="1200" dirty="0">
                  <a:solidFill>
                    <a:schemeClr val="tx2"/>
                  </a:solidFill>
                  <a:latin typeface="Poppins" pitchFamily="2" charset="77"/>
                  <a:cs typeface="Poppins" pitchFamily="2" charset="77"/>
                </a:rPr>
                <a:t>Barbara Palmer</a:t>
              </a:r>
            </a:p>
            <a:p>
              <a:r>
                <a:rPr lang="en-US" sz="1200" dirty="0">
                  <a:solidFill>
                    <a:schemeClr val="tx2"/>
                  </a:solidFill>
                  <a:latin typeface="Poppins" pitchFamily="2" charset="77"/>
                  <a:cs typeface="Poppins" pitchFamily="2" charset="77"/>
                </a:rPr>
                <a:t>Owner, CEO</a:t>
              </a:r>
            </a:p>
          </p:txBody>
        </p:sp>
        <p:sp>
          <p:nvSpPr>
            <p:cNvPr id="2" name="Oval 1">
              <a:extLst>
                <a:ext uri="{FF2B5EF4-FFF2-40B4-BE49-F238E27FC236}">
                  <a16:creationId xmlns:a16="http://schemas.microsoft.com/office/drawing/2014/main" id="{85CC997F-18C5-8E54-3EB6-E1C594461CF3}"/>
                </a:ext>
              </a:extLst>
            </p:cNvPr>
            <p:cNvSpPr/>
            <p:nvPr/>
          </p:nvSpPr>
          <p:spPr bwMode="auto">
            <a:xfrm>
              <a:off x="8947445" y="545926"/>
              <a:ext cx="1237838" cy="1215229"/>
            </a:xfrm>
            <a:prstGeom prst="ellipse">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5" name="Slide Number Placeholder 5">
            <a:extLst>
              <a:ext uri="{FF2B5EF4-FFF2-40B4-BE49-F238E27FC236}">
                <a16:creationId xmlns:a16="http://schemas.microsoft.com/office/drawing/2014/main" id="{0459E28A-C38E-2781-66E1-770A00E6EC36}"/>
              </a:ext>
            </a:extLst>
          </p:cNvPr>
          <p:cNvSpPr txBox="1">
            <a:spLocks/>
          </p:cNvSpPr>
          <p:nvPr/>
        </p:nvSpPr>
        <p:spPr>
          <a:xfrm>
            <a:off x="11576162" y="6358320"/>
            <a:ext cx="424494" cy="365125"/>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ABC0D3-0A63-D74B-AC14-3160F87E1052}" type="slidenum">
              <a:rPr lang="en-US" sz="1100" b="1" smtClean="0">
                <a:latin typeface="Poppins" pitchFamily="2" charset="77"/>
                <a:cs typeface="Poppins" pitchFamily="2" charset="77"/>
              </a:rPr>
              <a:pPr/>
              <a:t>2</a:t>
            </a:fld>
            <a:endParaRPr lang="en-US" sz="1100" b="1" dirty="0">
              <a:latin typeface="Poppins" pitchFamily="2" charset="77"/>
              <a:cs typeface="Poppins" pitchFamily="2" charset="77"/>
            </a:endParaRPr>
          </a:p>
        </p:txBody>
      </p:sp>
      <p:sp>
        <p:nvSpPr>
          <p:cNvPr id="7" name="Text Placeholder 7">
            <a:extLst>
              <a:ext uri="{FF2B5EF4-FFF2-40B4-BE49-F238E27FC236}">
                <a16:creationId xmlns:a16="http://schemas.microsoft.com/office/drawing/2014/main" id="{2BE47653-8ED7-FCC7-8D6E-7EFBE9445328}"/>
              </a:ext>
            </a:extLst>
          </p:cNvPr>
          <p:cNvSpPr txBox="1">
            <a:spLocks/>
          </p:cNvSpPr>
          <p:nvPr/>
        </p:nvSpPr>
        <p:spPr bwMode="auto">
          <a:xfrm>
            <a:off x="8705975" y="1879767"/>
            <a:ext cx="3489492" cy="434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sz="3200" b="1" i="0" kern="1200">
                <a:solidFill>
                  <a:schemeClr val="tx1"/>
                </a:solidFill>
                <a:latin typeface="Archivo Black" panose="020B0A04020102020204" pitchFamily="34" charset="77"/>
                <a:ea typeface="+mn-ea"/>
                <a:cs typeface="Poppins" pitchFamily="2" charset="77"/>
              </a:defRPr>
            </a:lvl1pPr>
            <a:lvl2pPr marL="609585"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2pPr>
            <a:lvl3pPr marL="1219170"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3pPr>
            <a:lvl4pPr marL="1828755"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4pPr>
            <a:lvl5pPr marL="2438339"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gn="ctr"/>
            <a:r>
              <a:rPr lang="en-US" sz="2000" dirty="0">
                <a:solidFill>
                  <a:schemeClr val="accent3"/>
                </a:solidFill>
              </a:rPr>
              <a:t>Thank you to our staff, Board and Strategic Planning Committee for their participation and leadership:</a:t>
            </a:r>
          </a:p>
          <a:p>
            <a:pPr algn="ctr"/>
            <a:endParaRPr lang="en-US" sz="2000" dirty="0">
              <a:solidFill>
                <a:schemeClr val="accent3"/>
              </a:solidFill>
            </a:endParaRPr>
          </a:p>
          <a:p>
            <a:r>
              <a:rPr lang="en-US" sz="2000" dirty="0">
                <a:solidFill>
                  <a:schemeClr val="accent3"/>
                </a:solidFill>
              </a:rPr>
              <a:t>Strategic Planning Committee </a:t>
            </a:r>
            <a:r>
              <a:rPr lang="en-US" sz="1500" dirty="0"/>
              <a:t>Christian Andrew, Kimberly Curtis, Randy Curtis, </a:t>
            </a:r>
            <a:r>
              <a:rPr lang="en-US" sz="1500" dirty="0" err="1"/>
              <a:t>Diminkga</a:t>
            </a:r>
            <a:r>
              <a:rPr lang="en-US" sz="1500" dirty="0"/>
              <a:t> Grannum, </a:t>
            </a:r>
            <a:r>
              <a:rPr lang="en-US" sz="1500" i="1" dirty="0"/>
              <a:t>Frank Holloman</a:t>
            </a:r>
            <a:r>
              <a:rPr lang="en-US" sz="1500" dirty="0"/>
              <a:t>, </a:t>
            </a:r>
            <a:r>
              <a:rPr lang="en-US" sz="1500" i="1" dirty="0"/>
              <a:t>Stephanie Holloman</a:t>
            </a:r>
            <a:r>
              <a:rPr lang="en-US" sz="1500" dirty="0"/>
              <a:t>, Jamie Murphy, </a:t>
            </a:r>
            <a:r>
              <a:rPr lang="en-US" sz="1500" i="1" dirty="0"/>
              <a:t>Antonio Palmer</a:t>
            </a:r>
            <a:r>
              <a:rPr lang="en-US" sz="1500" dirty="0"/>
              <a:t>, </a:t>
            </a:r>
            <a:r>
              <a:rPr lang="en-US" sz="1500" i="1" dirty="0"/>
              <a:t>Barbara Palmer</a:t>
            </a:r>
            <a:r>
              <a:rPr lang="en-US" sz="1500" dirty="0"/>
              <a:t>, </a:t>
            </a:r>
            <a:r>
              <a:rPr lang="en-US" sz="1500" dirty="0" err="1"/>
              <a:t>Delavago</a:t>
            </a:r>
            <a:r>
              <a:rPr lang="en-US" sz="1500" dirty="0"/>
              <a:t> Scruggs, Diana Taylor</a:t>
            </a:r>
          </a:p>
          <a:p>
            <a:endParaRPr lang="en-US" sz="1400" dirty="0">
              <a:solidFill>
                <a:schemeClr val="accent3"/>
              </a:solidFill>
            </a:endParaRPr>
          </a:p>
          <a:p>
            <a:r>
              <a:rPr lang="en-US" sz="2000" dirty="0">
                <a:solidFill>
                  <a:schemeClr val="accent3"/>
                </a:solidFill>
              </a:rPr>
              <a:t>Board</a:t>
            </a:r>
          </a:p>
          <a:p>
            <a:r>
              <a:rPr lang="en-US" sz="1500" dirty="0"/>
              <a:t>Deborah Simms, Tracy Thompson</a:t>
            </a:r>
          </a:p>
          <a:p>
            <a:endParaRPr lang="en-US" sz="2000" dirty="0">
              <a:solidFill>
                <a:schemeClr val="accent3"/>
              </a:solidFill>
            </a:endParaRPr>
          </a:p>
          <a:p>
            <a:r>
              <a:rPr lang="en-US" sz="1200" dirty="0">
                <a:solidFill>
                  <a:schemeClr val="accent3"/>
                </a:solidFill>
              </a:rPr>
              <a:t>* SPC members in italics are also Board members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B7703744-F107-21FC-A8A6-310BC4728828}"/>
              </a:ext>
            </a:extLst>
          </p:cNvPr>
          <p:cNvSpPr/>
          <p:nvPr/>
        </p:nvSpPr>
        <p:spPr>
          <a:xfrm>
            <a:off x="7626364" y="-5081"/>
            <a:ext cx="4581402" cy="6868162"/>
          </a:xfrm>
          <a:custGeom>
            <a:avLst/>
            <a:gdLst>
              <a:gd name="connsiteX0" fmla="*/ 1273709 w 4581402"/>
              <a:gd name="connsiteY0" fmla="*/ 0 h 6868162"/>
              <a:gd name="connsiteX1" fmla="*/ 4581403 w 4581402"/>
              <a:gd name="connsiteY1" fmla="*/ 0 h 6868162"/>
              <a:gd name="connsiteX2" fmla="*/ 4555998 w 4581402"/>
              <a:gd name="connsiteY2" fmla="*/ 6868163 h 6868162"/>
              <a:gd name="connsiteX3" fmla="*/ 144471 w 4581402"/>
              <a:gd name="connsiteY3" fmla="*/ 6868163 h 6868162"/>
              <a:gd name="connsiteX4" fmla="*/ 181307 w 4581402"/>
              <a:gd name="connsiteY4" fmla="*/ 5855785 h 6868162"/>
              <a:gd name="connsiteX5" fmla="*/ 194009 w 4581402"/>
              <a:gd name="connsiteY5" fmla="*/ 5705898 h 6868162"/>
              <a:gd name="connsiteX6" fmla="*/ 219414 w 4581402"/>
              <a:gd name="connsiteY6" fmla="*/ 5624603 h 6868162"/>
              <a:gd name="connsiteX7" fmla="*/ 230846 w 4581402"/>
              <a:gd name="connsiteY7" fmla="*/ 5605549 h 6868162"/>
              <a:gd name="connsiteX8" fmla="*/ 275305 w 4581402"/>
              <a:gd name="connsiteY8" fmla="*/ 5586496 h 6868162"/>
              <a:gd name="connsiteX9" fmla="*/ 312142 w 4581402"/>
              <a:gd name="connsiteY9" fmla="*/ 5608089 h 6868162"/>
              <a:gd name="connsiteX10" fmla="*/ 366762 w 4581402"/>
              <a:gd name="connsiteY10" fmla="*/ 5652548 h 6868162"/>
              <a:gd name="connsiteX11" fmla="*/ 699564 w 4581402"/>
              <a:gd name="connsiteY11" fmla="*/ 5769409 h 6868162"/>
              <a:gd name="connsiteX12" fmla="*/ 1408355 w 4581402"/>
              <a:gd name="connsiteY12" fmla="*/ 5148264 h 6868162"/>
              <a:gd name="connsiteX13" fmla="*/ 904071 w 4581402"/>
              <a:gd name="connsiteY13" fmla="*/ 4527119 h 6868162"/>
              <a:gd name="connsiteX14" fmla="*/ 534433 w 4581402"/>
              <a:gd name="connsiteY14" fmla="*/ 4643981 h 6868162"/>
              <a:gd name="connsiteX15" fmla="*/ 464570 w 4581402"/>
              <a:gd name="connsiteY15" fmla="*/ 4688439 h 6868162"/>
              <a:gd name="connsiteX16" fmla="*/ 420112 w 4581402"/>
              <a:gd name="connsiteY16" fmla="*/ 4710033 h 6868162"/>
              <a:gd name="connsiteX17" fmla="*/ 382005 w 4581402"/>
              <a:gd name="connsiteY17" fmla="*/ 4690980 h 6868162"/>
              <a:gd name="connsiteX18" fmla="*/ 374383 w 4581402"/>
              <a:gd name="connsiteY18" fmla="*/ 4671926 h 6868162"/>
              <a:gd name="connsiteX19" fmla="*/ 375654 w 4581402"/>
              <a:gd name="connsiteY19" fmla="*/ 4591901 h 6868162"/>
              <a:gd name="connsiteX20" fmla="*/ 411220 w 4581402"/>
              <a:gd name="connsiteY20" fmla="*/ 4445824 h 6868162"/>
              <a:gd name="connsiteX21" fmla="*/ 704644 w 4581402"/>
              <a:gd name="connsiteY21" fmla="*/ 3439798 h 6868162"/>
              <a:gd name="connsiteX22" fmla="*/ 998069 w 4581402"/>
              <a:gd name="connsiteY22" fmla="*/ 2436312 h 6868162"/>
              <a:gd name="connsiteX23" fmla="*/ 1037446 w 4581402"/>
              <a:gd name="connsiteY23" fmla="*/ 2271181 h 6868162"/>
              <a:gd name="connsiteX24" fmla="*/ 1038716 w 4581402"/>
              <a:gd name="connsiteY24" fmla="*/ 2142887 h 6868162"/>
              <a:gd name="connsiteX25" fmla="*/ 1023474 w 4581402"/>
              <a:gd name="connsiteY25" fmla="*/ 2100969 h 6868162"/>
              <a:gd name="connsiteX26" fmla="*/ 859613 w 4581402"/>
              <a:gd name="connsiteY26" fmla="*/ 2026025 h 6868162"/>
              <a:gd name="connsiteX27" fmla="*/ 759264 w 4581402"/>
              <a:gd name="connsiteY27" fmla="*/ 2071754 h 6868162"/>
              <a:gd name="connsiteX28" fmla="*/ 698293 w 4581402"/>
              <a:gd name="connsiteY28" fmla="*/ 2111131 h 6868162"/>
              <a:gd name="connsiteX29" fmla="*/ 403598 w 4581402"/>
              <a:gd name="connsiteY29" fmla="*/ 2206399 h 6868162"/>
              <a:gd name="connsiteX30" fmla="*/ 7285 w 4581402"/>
              <a:gd name="connsiteY30" fmla="*/ 1713548 h 6868162"/>
              <a:gd name="connsiteX31" fmla="*/ 566189 w 4581402"/>
              <a:gd name="connsiteY31" fmla="*/ 1221966 h 6868162"/>
              <a:gd name="connsiteX32" fmla="*/ 830398 w 4581402"/>
              <a:gd name="connsiteY32" fmla="*/ 1315964 h 6868162"/>
              <a:gd name="connsiteX33" fmla="*/ 878667 w 4581402"/>
              <a:gd name="connsiteY33" fmla="*/ 1355341 h 6868162"/>
              <a:gd name="connsiteX34" fmla="*/ 962502 w 4581402"/>
              <a:gd name="connsiteY34" fmla="*/ 1401070 h 6868162"/>
              <a:gd name="connsiteX35" fmla="*/ 1153037 w 4581402"/>
              <a:gd name="connsiteY35" fmla="*/ 1327396 h 6868162"/>
              <a:gd name="connsiteX36" fmla="*/ 1180982 w 4581402"/>
              <a:gd name="connsiteY36" fmla="*/ 1286748 h 6868162"/>
              <a:gd name="connsiteX37" fmla="*/ 1224171 w 4581402"/>
              <a:gd name="connsiteY37" fmla="*/ 1157184 h 6868162"/>
              <a:gd name="connsiteX38" fmla="*/ 1238143 w 4581402"/>
              <a:gd name="connsiteY38" fmla="*/ 992054 h 6868162"/>
              <a:gd name="connsiteX39" fmla="*/ 1273709 w 4581402"/>
              <a:gd name="connsiteY39" fmla="*/ 0 h 686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81402" h="6868162">
                <a:moveTo>
                  <a:pt x="1273709" y="0"/>
                </a:moveTo>
                <a:lnTo>
                  <a:pt x="4581403" y="0"/>
                </a:lnTo>
                <a:lnTo>
                  <a:pt x="4555998" y="6868163"/>
                </a:lnTo>
                <a:lnTo>
                  <a:pt x="144471" y="6868163"/>
                </a:lnTo>
                <a:lnTo>
                  <a:pt x="181307" y="5855785"/>
                </a:lnTo>
                <a:cubicBezTo>
                  <a:pt x="185118" y="5789733"/>
                  <a:pt x="188929" y="5742734"/>
                  <a:pt x="194009" y="5705898"/>
                </a:cubicBezTo>
                <a:cubicBezTo>
                  <a:pt x="200360" y="5670331"/>
                  <a:pt x="207982" y="5644926"/>
                  <a:pt x="219414" y="5624603"/>
                </a:cubicBezTo>
                <a:cubicBezTo>
                  <a:pt x="223225" y="5618251"/>
                  <a:pt x="225765" y="5613170"/>
                  <a:pt x="230846" y="5605549"/>
                </a:cubicBezTo>
                <a:cubicBezTo>
                  <a:pt x="243549" y="5589036"/>
                  <a:pt x="258792" y="5582685"/>
                  <a:pt x="275305" y="5586496"/>
                </a:cubicBezTo>
                <a:cubicBezTo>
                  <a:pt x="281656" y="5587765"/>
                  <a:pt x="294358" y="5592847"/>
                  <a:pt x="312142" y="5608089"/>
                </a:cubicBezTo>
                <a:cubicBezTo>
                  <a:pt x="332465" y="5625873"/>
                  <a:pt x="350249" y="5639845"/>
                  <a:pt x="366762" y="5652548"/>
                </a:cubicBezTo>
                <a:cubicBezTo>
                  <a:pt x="470921" y="5731302"/>
                  <a:pt x="578891" y="5769409"/>
                  <a:pt x="699564" y="5769409"/>
                </a:cubicBezTo>
                <a:cubicBezTo>
                  <a:pt x="1038716" y="5769409"/>
                  <a:pt x="1351194" y="5496309"/>
                  <a:pt x="1408355" y="5148264"/>
                </a:cubicBezTo>
                <a:cubicBezTo>
                  <a:pt x="1465515" y="4800220"/>
                  <a:pt x="1243224" y="4527119"/>
                  <a:pt x="904071" y="4527119"/>
                </a:cubicBezTo>
                <a:cubicBezTo>
                  <a:pt x="784669" y="4527119"/>
                  <a:pt x="662727" y="4565226"/>
                  <a:pt x="534433" y="4643981"/>
                </a:cubicBezTo>
                <a:cubicBezTo>
                  <a:pt x="512839" y="4656683"/>
                  <a:pt x="489975" y="4671926"/>
                  <a:pt x="464570" y="4688439"/>
                </a:cubicBezTo>
                <a:cubicBezTo>
                  <a:pt x="448056" y="4699871"/>
                  <a:pt x="432814" y="4707493"/>
                  <a:pt x="420112" y="4710033"/>
                </a:cubicBezTo>
                <a:cubicBezTo>
                  <a:pt x="398518" y="4715114"/>
                  <a:pt x="387085" y="4702412"/>
                  <a:pt x="382005" y="4690980"/>
                </a:cubicBezTo>
                <a:cubicBezTo>
                  <a:pt x="379464" y="4684628"/>
                  <a:pt x="376924" y="4678277"/>
                  <a:pt x="374383" y="4671926"/>
                </a:cubicBezTo>
                <a:cubicBezTo>
                  <a:pt x="369302" y="4652873"/>
                  <a:pt x="370572" y="4627468"/>
                  <a:pt x="375654" y="4591901"/>
                </a:cubicBezTo>
                <a:cubicBezTo>
                  <a:pt x="382005" y="4556335"/>
                  <a:pt x="393436" y="4508065"/>
                  <a:pt x="411220" y="4445824"/>
                </a:cubicBezTo>
                <a:cubicBezTo>
                  <a:pt x="411220" y="4444554"/>
                  <a:pt x="411220" y="4442013"/>
                  <a:pt x="704644" y="3439798"/>
                </a:cubicBezTo>
                <a:cubicBezTo>
                  <a:pt x="707185" y="3429636"/>
                  <a:pt x="992988" y="2451554"/>
                  <a:pt x="998069" y="2436312"/>
                </a:cubicBezTo>
                <a:cubicBezTo>
                  <a:pt x="1018392" y="2365178"/>
                  <a:pt x="1031095" y="2313099"/>
                  <a:pt x="1037446" y="2271181"/>
                </a:cubicBezTo>
                <a:cubicBezTo>
                  <a:pt x="1046338" y="2217831"/>
                  <a:pt x="1046338" y="2177184"/>
                  <a:pt x="1038716" y="2142887"/>
                </a:cubicBezTo>
                <a:cubicBezTo>
                  <a:pt x="1036176" y="2128915"/>
                  <a:pt x="1031095" y="2113672"/>
                  <a:pt x="1023474" y="2100969"/>
                </a:cubicBezTo>
                <a:cubicBezTo>
                  <a:pt x="994258" y="2038728"/>
                  <a:pt x="930746" y="2010783"/>
                  <a:pt x="859613" y="2026025"/>
                </a:cubicBezTo>
                <a:cubicBezTo>
                  <a:pt x="826587" y="2032377"/>
                  <a:pt x="793561" y="2048890"/>
                  <a:pt x="759264" y="2071754"/>
                </a:cubicBezTo>
                <a:cubicBezTo>
                  <a:pt x="740211" y="2084456"/>
                  <a:pt x="721157" y="2098429"/>
                  <a:pt x="698293" y="2111131"/>
                </a:cubicBezTo>
                <a:cubicBezTo>
                  <a:pt x="592864" y="2174643"/>
                  <a:pt x="496326" y="2206399"/>
                  <a:pt x="403598" y="2206399"/>
                </a:cubicBezTo>
                <a:cubicBezTo>
                  <a:pt x="135579" y="2206399"/>
                  <a:pt x="-38444" y="1990459"/>
                  <a:pt x="7285" y="1713548"/>
                </a:cubicBezTo>
                <a:cubicBezTo>
                  <a:pt x="53013" y="1437906"/>
                  <a:pt x="298169" y="1221966"/>
                  <a:pt x="566189" y="1221966"/>
                </a:cubicBezTo>
                <a:cubicBezTo>
                  <a:pt x="658916" y="1221966"/>
                  <a:pt x="745292" y="1252452"/>
                  <a:pt x="830398" y="1315964"/>
                </a:cubicBezTo>
                <a:cubicBezTo>
                  <a:pt x="846911" y="1328666"/>
                  <a:pt x="863424" y="1342639"/>
                  <a:pt x="878667" y="1355341"/>
                </a:cubicBezTo>
                <a:cubicBezTo>
                  <a:pt x="905341" y="1379476"/>
                  <a:pt x="933287" y="1394718"/>
                  <a:pt x="962502" y="1401070"/>
                </a:cubicBezTo>
                <a:cubicBezTo>
                  <a:pt x="1029825" y="1417583"/>
                  <a:pt x="1103498" y="1388367"/>
                  <a:pt x="1153037" y="1327396"/>
                </a:cubicBezTo>
                <a:cubicBezTo>
                  <a:pt x="1164470" y="1314694"/>
                  <a:pt x="1174631" y="1299451"/>
                  <a:pt x="1180982" y="1286748"/>
                </a:cubicBezTo>
                <a:cubicBezTo>
                  <a:pt x="1201307" y="1251182"/>
                  <a:pt x="1215279" y="1210534"/>
                  <a:pt x="1224171" y="1157184"/>
                </a:cubicBezTo>
                <a:cubicBezTo>
                  <a:pt x="1230522" y="1115267"/>
                  <a:pt x="1235602" y="1063187"/>
                  <a:pt x="1238143" y="992054"/>
                </a:cubicBezTo>
                <a:cubicBezTo>
                  <a:pt x="1238143" y="983162"/>
                  <a:pt x="1266088" y="227372"/>
                  <a:pt x="1273709" y="0"/>
                </a:cubicBezTo>
                <a:close/>
              </a:path>
            </a:pathLst>
          </a:custGeom>
          <a:blipFill>
            <a:blip r:embed="rId2"/>
            <a:stretch>
              <a:fillRect l="-100375" t="185" r="-86163" b="-18099"/>
            </a:stretch>
          </a:blipFill>
          <a:ln w="12700"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E9AC192-3A4A-2C50-4130-C7850F20CC30}"/>
              </a:ext>
            </a:extLst>
          </p:cNvPr>
          <p:cNvSpPr>
            <a:spLocks noChangeAspect="1"/>
          </p:cNvSpPr>
          <p:nvPr/>
        </p:nvSpPr>
        <p:spPr>
          <a:xfrm>
            <a:off x="3491081" y="12700"/>
            <a:ext cx="5446058" cy="6865622"/>
          </a:xfrm>
          <a:custGeom>
            <a:avLst/>
            <a:gdLst>
              <a:gd name="connsiteX0" fmla="*/ 4157144 w 5446058"/>
              <a:gd name="connsiteY0" fmla="*/ 6865623 h 6865622"/>
              <a:gd name="connsiteX1" fmla="*/ 144470 w 5446058"/>
              <a:gd name="connsiteY1" fmla="*/ 6865623 h 6865622"/>
              <a:gd name="connsiteX2" fmla="*/ 181307 w 5446058"/>
              <a:gd name="connsiteY2" fmla="*/ 5853245 h 6865622"/>
              <a:gd name="connsiteX3" fmla="*/ 194010 w 5446058"/>
              <a:gd name="connsiteY3" fmla="*/ 5703357 h 6865622"/>
              <a:gd name="connsiteX4" fmla="*/ 219414 w 5446058"/>
              <a:gd name="connsiteY4" fmla="*/ 5622062 h 6865622"/>
              <a:gd name="connsiteX5" fmla="*/ 230847 w 5446058"/>
              <a:gd name="connsiteY5" fmla="*/ 5603008 h 6865622"/>
              <a:gd name="connsiteX6" fmla="*/ 275305 w 5446058"/>
              <a:gd name="connsiteY6" fmla="*/ 5583955 h 6865622"/>
              <a:gd name="connsiteX7" fmla="*/ 312142 w 5446058"/>
              <a:gd name="connsiteY7" fmla="*/ 5605549 h 6865622"/>
              <a:gd name="connsiteX8" fmla="*/ 366762 w 5446058"/>
              <a:gd name="connsiteY8" fmla="*/ 5650007 h 6865622"/>
              <a:gd name="connsiteX9" fmla="*/ 699564 w 5446058"/>
              <a:gd name="connsiteY9" fmla="*/ 5766869 h 6865622"/>
              <a:gd name="connsiteX10" fmla="*/ 1408355 w 5446058"/>
              <a:gd name="connsiteY10" fmla="*/ 5145724 h 6865622"/>
              <a:gd name="connsiteX11" fmla="*/ 904072 w 5446058"/>
              <a:gd name="connsiteY11" fmla="*/ 4524579 h 6865622"/>
              <a:gd name="connsiteX12" fmla="*/ 534433 w 5446058"/>
              <a:gd name="connsiteY12" fmla="*/ 4641440 h 6865622"/>
              <a:gd name="connsiteX13" fmla="*/ 464570 w 5446058"/>
              <a:gd name="connsiteY13" fmla="*/ 4685898 h 6865622"/>
              <a:gd name="connsiteX14" fmla="*/ 420112 w 5446058"/>
              <a:gd name="connsiteY14" fmla="*/ 4707493 h 6865622"/>
              <a:gd name="connsiteX15" fmla="*/ 382005 w 5446058"/>
              <a:gd name="connsiteY15" fmla="*/ 4688439 h 6865622"/>
              <a:gd name="connsiteX16" fmla="*/ 374383 w 5446058"/>
              <a:gd name="connsiteY16" fmla="*/ 4669385 h 6865622"/>
              <a:gd name="connsiteX17" fmla="*/ 375653 w 5446058"/>
              <a:gd name="connsiteY17" fmla="*/ 4589361 h 6865622"/>
              <a:gd name="connsiteX18" fmla="*/ 411220 w 5446058"/>
              <a:gd name="connsiteY18" fmla="*/ 4443284 h 6865622"/>
              <a:gd name="connsiteX19" fmla="*/ 704644 w 5446058"/>
              <a:gd name="connsiteY19" fmla="*/ 3437257 h 6865622"/>
              <a:gd name="connsiteX20" fmla="*/ 998069 w 5446058"/>
              <a:gd name="connsiteY20" fmla="*/ 2433771 h 6865622"/>
              <a:gd name="connsiteX21" fmla="*/ 1037446 w 5446058"/>
              <a:gd name="connsiteY21" fmla="*/ 2268640 h 6865622"/>
              <a:gd name="connsiteX22" fmla="*/ 1038716 w 5446058"/>
              <a:gd name="connsiteY22" fmla="*/ 2140347 h 6865622"/>
              <a:gd name="connsiteX23" fmla="*/ 1023474 w 5446058"/>
              <a:gd name="connsiteY23" fmla="*/ 2098429 h 6865622"/>
              <a:gd name="connsiteX24" fmla="*/ 859613 w 5446058"/>
              <a:gd name="connsiteY24" fmla="*/ 2023485 h 6865622"/>
              <a:gd name="connsiteX25" fmla="*/ 759264 w 5446058"/>
              <a:gd name="connsiteY25" fmla="*/ 2069214 h 6865622"/>
              <a:gd name="connsiteX26" fmla="*/ 698293 w 5446058"/>
              <a:gd name="connsiteY26" fmla="*/ 2108591 h 6865622"/>
              <a:gd name="connsiteX27" fmla="*/ 403598 w 5446058"/>
              <a:gd name="connsiteY27" fmla="*/ 2203858 h 6865622"/>
              <a:gd name="connsiteX28" fmla="*/ 7285 w 5446058"/>
              <a:gd name="connsiteY28" fmla="*/ 1711007 h 6865622"/>
              <a:gd name="connsiteX29" fmla="*/ 566189 w 5446058"/>
              <a:gd name="connsiteY29" fmla="*/ 1219426 h 6865622"/>
              <a:gd name="connsiteX30" fmla="*/ 830398 w 5446058"/>
              <a:gd name="connsiteY30" fmla="*/ 1313423 h 6865622"/>
              <a:gd name="connsiteX31" fmla="*/ 878667 w 5446058"/>
              <a:gd name="connsiteY31" fmla="*/ 1352801 h 6865622"/>
              <a:gd name="connsiteX32" fmla="*/ 962502 w 5446058"/>
              <a:gd name="connsiteY32" fmla="*/ 1398529 h 6865622"/>
              <a:gd name="connsiteX33" fmla="*/ 1153037 w 5446058"/>
              <a:gd name="connsiteY33" fmla="*/ 1324856 h 6865622"/>
              <a:gd name="connsiteX34" fmla="*/ 1180983 w 5446058"/>
              <a:gd name="connsiteY34" fmla="*/ 1284208 h 6865622"/>
              <a:gd name="connsiteX35" fmla="*/ 1224171 w 5446058"/>
              <a:gd name="connsiteY35" fmla="*/ 1154644 h 6865622"/>
              <a:gd name="connsiteX36" fmla="*/ 1238143 w 5446058"/>
              <a:gd name="connsiteY36" fmla="*/ 989513 h 6865622"/>
              <a:gd name="connsiteX37" fmla="*/ 1271170 w 5446058"/>
              <a:gd name="connsiteY37" fmla="*/ 0 h 6865622"/>
              <a:gd name="connsiteX38" fmla="*/ 5283843 w 5446058"/>
              <a:gd name="connsiteY38" fmla="*/ 0 h 6865622"/>
              <a:gd name="connsiteX39" fmla="*/ 5306707 w 5446058"/>
              <a:gd name="connsiteY39" fmla="*/ 0 h 6865622"/>
              <a:gd name="connsiteX40" fmla="*/ 5306707 w 5446058"/>
              <a:gd name="connsiteY40" fmla="*/ 7621 h 6865622"/>
              <a:gd name="connsiteX41" fmla="*/ 5269871 w 5446058"/>
              <a:gd name="connsiteY41" fmla="*/ 1011107 h 6865622"/>
              <a:gd name="connsiteX42" fmla="*/ 5257169 w 5446058"/>
              <a:gd name="connsiteY42" fmla="*/ 1159725 h 6865622"/>
              <a:gd name="connsiteX43" fmla="*/ 5230493 w 5446058"/>
              <a:gd name="connsiteY43" fmla="*/ 1242290 h 6865622"/>
              <a:gd name="connsiteX44" fmla="*/ 5219062 w 5446058"/>
              <a:gd name="connsiteY44" fmla="*/ 1258803 h 6865622"/>
              <a:gd name="connsiteX45" fmla="*/ 5174603 w 5446058"/>
              <a:gd name="connsiteY45" fmla="*/ 1277857 h 6865622"/>
              <a:gd name="connsiteX46" fmla="*/ 5139036 w 5446058"/>
              <a:gd name="connsiteY46" fmla="*/ 1256263 h 6865622"/>
              <a:gd name="connsiteX47" fmla="*/ 5083146 w 5446058"/>
              <a:gd name="connsiteY47" fmla="*/ 1210534 h 6865622"/>
              <a:gd name="connsiteX48" fmla="*/ 4751614 w 5446058"/>
              <a:gd name="connsiteY48" fmla="*/ 1094943 h 6865622"/>
              <a:gd name="connsiteX49" fmla="*/ 4042823 w 5446058"/>
              <a:gd name="connsiteY49" fmla="*/ 1716088 h 6865622"/>
              <a:gd name="connsiteX50" fmla="*/ 4547107 w 5446058"/>
              <a:gd name="connsiteY50" fmla="*/ 2337233 h 6865622"/>
              <a:gd name="connsiteX51" fmla="*/ 4916745 w 5446058"/>
              <a:gd name="connsiteY51" fmla="*/ 2220372 h 6865622"/>
              <a:gd name="connsiteX52" fmla="*/ 4987879 w 5446058"/>
              <a:gd name="connsiteY52" fmla="*/ 2174643 h 6865622"/>
              <a:gd name="connsiteX53" fmla="*/ 5032337 w 5446058"/>
              <a:gd name="connsiteY53" fmla="*/ 2153049 h 6865622"/>
              <a:gd name="connsiteX54" fmla="*/ 5069173 w 5446058"/>
              <a:gd name="connsiteY54" fmla="*/ 2173373 h 6865622"/>
              <a:gd name="connsiteX55" fmla="*/ 5075524 w 5446058"/>
              <a:gd name="connsiteY55" fmla="*/ 2191156 h 6865622"/>
              <a:gd name="connsiteX56" fmla="*/ 5072985 w 5446058"/>
              <a:gd name="connsiteY56" fmla="*/ 2272451 h 6865622"/>
              <a:gd name="connsiteX57" fmla="*/ 5037417 w 5446058"/>
              <a:gd name="connsiteY57" fmla="*/ 2417258 h 6865622"/>
              <a:gd name="connsiteX58" fmla="*/ 4742723 w 5446058"/>
              <a:gd name="connsiteY58" fmla="*/ 3424555 h 6865622"/>
              <a:gd name="connsiteX59" fmla="*/ 4449298 w 5446058"/>
              <a:gd name="connsiteY59" fmla="*/ 4428041 h 6865622"/>
              <a:gd name="connsiteX60" fmla="*/ 4409921 w 5446058"/>
              <a:gd name="connsiteY60" fmla="*/ 4593171 h 6865622"/>
              <a:gd name="connsiteX61" fmla="*/ 4408651 w 5446058"/>
              <a:gd name="connsiteY61" fmla="*/ 4721465 h 6865622"/>
              <a:gd name="connsiteX62" fmla="*/ 4423894 w 5446058"/>
              <a:gd name="connsiteY62" fmla="*/ 4762112 h 6865622"/>
              <a:gd name="connsiteX63" fmla="*/ 4587754 w 5446058"/>
              <a:gd name="connsiteY63" fmla="*/ 4837057 h 6865622"/>
              <a:gd name="connsiteX64" fmla="*/ 4686833 w 5446058"/>
              <a:gd name="connsiteY64" fmla="*/ 4791328 h 6865622"/>
              <a:gd name="connsiteX65" fmla="*/ 4747804 w 5446058"/>
              <a:gd name="connsiteY65" fmla="*/ 4751951 h 6865622"/>
              <a:gd name="connsiteX66" fmla="*/ 5042499 w 5446058"/>
              <a:gd name="connsiteY66" fmla="*/ 4657953 h 6865622"/>
              <a:gd name="connsiteX67" fmla="*/ 5438812 w 5446058"/>
              <a:gd name="connsiteY67" fmla="*/ 5149534 h 6865622"/>
              <a:gd name="connsiteX68" fmla="*/ 4879909 w 5446058"/>
              <a:gd name="connsiteY68" fmla="*/ 5642386 h 6865622"/>
              <a:gd name="connsiteX69" fmla="*/ 4614429 w 5446058"/>
              <a:gd name="connsiteY69" fmla="*/ 5547118 h 6865622"/>
              <a:gd name="connsiteX70" fmla="*/ 4566160 w 5446058"/>
              <a:gd name="connsiteY70" fmla="*/ 5507741 h 6865622"/>
              <a:gd name="connsiteX71" fmla="*/ 4482325 w 5446058"/>
              <a:gd name="connsiteY71" fmla="*/ 5462012 h 6865622"/>
              <a:gd name="connsiteX72" fmla="*/ 4291790 w 5446058"/>
              <a:gd name="connsiteY72" fmla="*/ 5536956 h 6865622"/>
              <a:gd name="connsiteX73" fmla="*/ 4265114 w 5446058"/>
              <a:gd name="connsiteY73" fmla="*/ 5576333 h 6865622"/>
              <a:gd name="connsiteX74" fmla="*/ 4221927 w 5446058"/>
              <a:gd name="connsiteY74" fmla="*/ 5704627 h 6865622"/>
              <a:gd name="connsiteX75" fmla="*/ 4207954 w 5446058"/>
              <a:gd name="connsiteY75" fmla="*/ 5869758 h 6865622"/>
              <a:gd name="connsiteX76" fmla="*/ 4171117 w 5446058"/>
              <a:gd name="connsiteY76" fmla="*/ 6864352 h 6865622"/>
              <a:gd name="connsiteX77" fmla="*/ 4157144 w 5446058"/>
              <a:gd name="connsiteY77" fmla="*/ 6865623 h 686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446058" h="6865622">
                <a:moveTo>
                  <a:pt x="4157144" y="6865623"/>
                </a:moveTo>
                <a:lnTo>
                  <a:pt x="144470" y="6865623"/>
                </a:lnTo>
                <a:lnTo>
                  <a:pt x="181307" y="5853245"/>
                </a:lnTo>
                <a:cubicBezTo>
                  <a:pt x="185118" y="5787193"/>
                  <a:pt x="188929" y="5740194"/>
                  <a:pt x="194010" y="5703357"/>
                </a:cubicBezTo>
                <a:cubicBezTo>
                  <a:pt x="200361" y="5667791"/>
                  <a:pt x="207982" y="5642386"/>
                  <a:pt x="219414" y="5622062"/>
                </a:cubicBezTo>
                <a:cubicBezTo>
                  <a:pt x="223225" y="5615711"/>
                  <a:pt x="225765" y="5610630"/>
                  <a:pt x="230847" y="5603008"/>
                </a:cubicBezTo>
                <a:cubicBezTo>
                  <a:pt x="243549" y="5586496"/>
                  <a:pt x="258792" y="5580144"/>
                  <a:pt x="275305" y="5583955"/>
                </a:cubicBezTo>
                <a:cubicBezTo>
                  <a:pt x="281656" y="5585225"/>
                  <a:pt x="294359" y="5590306"/>
                  <a:pt x="312142" y="5605549"/>
                </a:cubicBezTo>
                <a:cubicBezTo>
                  <a:pt x="332466" y="5623332"/>
                  <a:pt x="350249" y="5637305"/>
                  <a:pt x="366762" y="5650007"/>
                </a:cubicBezTo>
                <a:cubicBezTo>
                  <a:pt x="470921" y="5728762"/>
                  <a:pt x="578891" y="5766869"/>
                  <a:pt x="699564" y="5766869"/>
                </a:cubicBezTo>
                <a:cubicBezTo>
                  <a:pt x="1038716" y="5766869"/>
                  <a:pt x="1351194" y="5493768"/>
                  <a:pt x="1408355" y="5145724"/>
                </a:cubicBezTo>
                <a:cubicBezTo>
                  <a:pt x="1465515" y="4797679"/>
                  <a:pt x="1243224" y="4524579"/>
                  <a:pt x="904072" y="4524579"/>
                </a:cubicBezTo>
                <a:cubicBezTo>
                  <a:pt x="784669" y="4524579"/>
                  <a:pt x="662727" y="4562686"/>
                  <a:pt x="534433" y="4641440"/>
                </a:cubicBezTo>
                <a:cubicBezTo>
                  <a:pt x="512839" y="4654142"/>
                  <a:pt x="489975" y="4669385"/>
                  <a:pt x="464570" y="4685898"/>
                </a:cubicBezTo>
                <a:cubicBezTo>
                  <a:pt x="448057" y="4697331"/>
                  <a:pt x="432814" y="4704952"/>
                  <a:pt x="420112" y="4707493"/>
                </a:cubicBezTo>
                <a:cubicBezTo>
                  <a:pt x="398518" y="4712573"/>
                  <a:pt x="387086" y="4699871"/>
                  <a:pt x="382005" y="4688439"/>
                </a:cubicBezTo>
                <a:cubicBezTo>
                  <a:pt x="379464" y="4682088"/>
                  <a:pt x="376924" y="4675737"/>
                  <a:pt x="374383" y="4669385"/>
                </a:cubicBezTo>
                <a:cubicBezTo>
                  <a:pt x="369302" y="4650332"/>
                  <a:pt x="370573" y="4624927"/>
                  <a:pt x="375653" y="4589361"/>
                </a:cubicBezTo>
                <a:cubicBezTo>
                  <a:pt x="380734" y="4553794"/>
                  <a:pt x="393437" y="4505525"/>
                  <a:pt x="411220" y="4443284"/>
                </a:cubicBezTo>
                <a:cubicBezTo>
                  <a:pt x="411220" y="4442013"/>
                  <a:pt x="411220" y="4439473"/>
                  <a:pt x="704644" y="3437257"/>
                </a:cubicBezTo>
                <a:cubicBezTo>
                  <a:pt x="707185" y="3427095"/>
                  <a:pt x="992988" y="2449014"/>
                  <a:pt x="998069" y="2433771"/>
                </a:cubicBezTo>
                <a:cubicBezTo>
                  <a:pt x="1018393" y="2362638"/>
                  <a:pt x="1031095" y="2310558"/>
                  <a:pt x="1037446" y="2268640"/>
                </a:cubicBezTo>
                <a:cubicBezTo>
                  <a:pt x="1046338" y="2215291"/>
                  <a:pt x="1046338" y="2174643"/>
                  <a:pt x="1038716" y="2140347"/>
                </a:cubicBezTo>
                <a:cubicBezTo>
                  <a:pt x="1036176" y="2126374"/>
                  <a:pt x="1031095" y="2111131"/>
                  <a:pt x="1023474" y="2098429"/>
                </a:cubicBezTo>
                <a:cubicBezTo>
                  <a:pt x="994258" y="2036187"/>
                  <a:pt x="930746" y="2008242"/>
                  <a:pt x="859613" y="2023485"/>
                </a:cubicBezTo>
                <a:cubicBezTo>
                  <a:pt x="826587" y="2029836"/>
                  <a:pt x="793561" y="2046349"/>
                  <a:pt x="759264" y="2069214"/>
                </a:cubicBezTo>
                <a:cubicBezTo>
                  <a:pt x="740211" y="2081916"/>
                  <a:pt x="721157" y="2095888"/>
                  <a:pt x="698293" y="2108591"/>
                </a:cubicBezTo>
                <a:cubicBezTo>
                  <a:pt x="592864" y="2172103"/>
                  <a:pt x="496326" y="2203858"/>
                  <a:pt x="403598" y="2203858"/>
                </a:cubicBezTo>
                <a:cubicBezTo>
                  <a:pt x="135579" y="2203858"/>
                  <a:pt x="-38443" y="1987918"/>
                  <a:pt x="7285" y="1711007"/>
                </a:cubicBezTo>
                <a:cubicBezTo>
                  <a:pt x="53014" y="1435366"/>
                  <a:pt x="298169" y="1219426"/>
                  <a:pt x="566189" y="1219426"/>
                </a:cubicBezTo>
                <a:cubicBezTo>
                  <a:pt x="658916" y="1219426"/>
                  <a:pt x="745292" y="1249912"/>
                  <a:pt x="830398" y="1313423"/>
                </a:cubicBezTo>
                <a:cubicBezTo>
                  <a:pt x="846911" y="1326126"/>
                  <a:pt x="863424" y="1340098"/>
                  <a:pt x="878667" y="1352801"/>
                </a:cubicBezTo>
                <a:cubicBezTo>
                  <a:pt x="905341" y="1376935"/>
                  <a:pt x="933287" y="1392178"/>
                  <a:pt x="962502" y="1398529"/>
                </a:cubicBezTo>
                <a:cubicBezTo>
                  <a:pt x="1029825" y="1415042"/>
                  <a:pt x="1103498" y="1385827"/>
                  <a:pt x="1153037" y="1324856"/>
                </a:cubicBezTo>
                <a:cubicBezTo>
                  <a:pt x="1164470" y="1312153"/>
                  <a:pt x="1174632" y="1296910"/>
                  <a:pt x="1180983" y="1284208"/>
                </a:cubicBezTo>
                <a:cubicBezTo>
                  <a:pt x="1201307" y="1248641"/>
                  <a:pt x="1215279" y="1207994"/>
                  <a:pt x="1224171" y="1154644"/>
                </a:cubicBezTo>
                <a:cubicBezTo>
                  <a:pt x="1230522" y="1112726"/>
                  <a:pt x="1235603" y="1060647"/>
                  <a:pt x="1238143" y="989513"/>
                </a:cubicBezTo>
                <a:cubicBezTo>
                  <a:pt x="1235603" y="981892"/>
                  <a:pt x="1263548" y="227372"/>
                  <a:pt x="1271170" y="0"/>
                </a:cubicBezTo>
                <a:lnTo>
                  <a:pt x="5283843" y="0"/>
                </a:lnTo>
                <a:lnTo>
                  <a:pt x="5306707" y="0"/>
                </a:lnTo>
                <a:lnTo>
                  <a:pt x="5306707" y="7621"/>
                </a:lnTo>
                <a:cubicBezTo>
                  <a:pt x="5269871" y="976811"/>
                  <a:pt x="5269871" y="1011107"/>
                  <a:pt x="5269871" y="1011107"/>
                </a:cubicBezTo>
                <a:cubicBezTo>
                  <a:pt x="5267330" y="1075889"/>
                  <a:pt x="5263520" y="1122888"/>
                  <a:pt x="5257169" y="1159725"/>
                </a:cubicBezTo>
                <a:cubicBezTo>
                  <a:pt x="5250817" y="1195292"/>
                  <a:pt x="5243196" y="1220696"/>
                  <a:pt x="5230493" y="1242290"/>
                </a:cubicBezTo>
                <a:cubicBezTo>
                  <a:pt x="5226683" y="1247371"/>
                  <a:pt x="5224142" y="1253722"/>
                  <a:pt x="5219062" y="1258803"/>
                </a:cubicBezTo>
                <a:cubicBezTo>
                  <a:pt x="5206359" y="1275316"/>
                  <a:pt x="5191116" y="1281668"/>
                  <a:pt x="5174603" y="1277857"/>
                </a:cubicBezTo>
                <a:cubicBezTo>
                  <a:pt x="5168252" y="1276587"/>
                  <a:pt x="5155550" y="1271506"/>
                  <a:pt x="5139036" y="1256263"/>
                </a:cubicBezTo>
                <a:cubicBezTo>
                  <a:pt x="5121253" y="1241020"/>
                  <a:pt x="5103470" y="1225777"/>
                  <a:pt x="5083146" y="1210534"/>
                </a:cubicBezTo>
                <a:cubicBezTo>
                  <a:pt x="4978987" y="1133050"/>
                  <a:pt x="4871017" y="1094943"/>
                  <a:pt x="4751614" y="1094943"/>
                </a:cubicBezTo>
                <a:cubicBezTo>
                  <a:pt x="4411191" y="1094943"/>
                  <a:pt x="4099984" y="1368044"/>
                  <a:pt x="4042823" y="1716088"/>
                </a:cubicBezTo>
                <a:cubicBezTo>
                  <a:pt x="3985662" y="2064132"/>
                  <a:pt x="4206684" y="2337233"/>
                  <a:pt x="4547107" y="2337233"/>
                </a:cubicBezTo>
                <a:cubicBezTo>
                  <a:pt x="4666509" y="2337233"/>
                  <a:pt x="4787182" y="2299126"/>
                  <a:pt x="4916745" y="2220372"/>
                </a:cubicBezTo>
                <a:cubicBezTo>
                  <a:pt x="4942150" y="2206399"/>
                  <a:pt x="4965015" y="2189886"/>
                  <a:pt x="4987879" y="2174643"/>
                </a:cubicBezTo>
                <a:cubicBezTo>
                  <a:pt x="5008202" y="2160670"/>
                  <a:pt x="5022175" y="2155590"/>
                  <a:pt x="5032337" y="2153049"/>
                </a:cubicBezTo>
                <a:cubicBezTo>
                  <a:pt x="5048850" y="2149238"/>
                  <a:pt x="5062822" y="2155590"/>
                  <a:pt x="5069173" y="2173373"/>
                </a:cubicBezTo>
                <a:cubicBezTo>
                  <a:pt x="5071714" y="2178454"/>
                  <a:pt x="5074254" y="2183535"/>
                  <a:pt x="5075524" y="2191156"/>
                </a:cubicBezTo>
                <a:cubicBezTo>
                  <a:pt x="5080606" y="2210210"/>
                  <a:pt x="5079336" y="2235614"/>
                  <a:pt x="5072985" y="2272451"/>
                </a:cubicBezTo>
                <a:cubicBezTo>
                  <a:pt x="5066633" y="2308018"/>
                  <a:pt x="5055201" y="2356287"/>
                  <a:pt x="5037417" y="2417258"/>
                </a:cubicBezTo>
                <a:cubicBezTo>
                  <a:pt x="5037417" y="2419798"/>
                  <a:pt x="5036147" y="2421069"/>
                  <a:pt x="4742723" y="3424555"/>
                </a:cubicBezTo>
                <a:cubicBezTo>
                  <a:pt x="4742723" y="3424555"/>
                  <a:pt x="4453109" y="4412798"/>
                  <a:pt x="4449298" y="4428041"/>
                </a:cubicBezTo>
                <a:cubicBezTo>
                  <a:pt x="4428975" y="4500444"/>
                  <a:pt x="4416273" y="4551254"/>
                  <a:pt x="4409921" y="4593171"/>
                </a:cubicBezTo>
                <a:cubicBezTo>
                  <a:pt x="4401030" y="4646521"/>
                  <a:pt x="4401030" y="4687169"/>
                  <a:pt x="4408651" y="4721465"/>
                </a:cubicBezTo>
                <a:cubicBezTo>
                  <a:pt x="4411191" y="4735438"/>
                  <a:pt x="4417543" y="4748140"/>
                  <a:pt x="4423894" y="4762112"/>
                </a:cubicBezTo>
                <a:cubicBezTo>
                  <a:pt x="4454380" y="4824354"/>
                  <a:pt x="4516621" y="4853570"/>
                  <a:pt x="4587754" y="4837057"/>
                </a:cubicBezTo>
                <a:cubicBezTo>
                  <a:pt x="4619510" y="4830706"/>
                  <a:pt x="4652536" y="4815463"/>
                  <a:pt x="4686833" y="4791328"/>
                </a:cubicBezTo>
                <a:cubicBezTo>
                  <a:pt x="4707156" y="4777355"/>
                  <a:pt x="4726210" y="4764653"/>
                  <a:pt x="4747804" y="4751951"/>
                </a:cubicBezTo>
                <a:cubicBezTo>
                  <a:pt x="4853233" y="4688439"/>
                  <a:pt x="4949772" y="4657953"/>
                  <a:pt x="5042499" y="4657953"/>
                </a:cubicBezTo>
                <a:cubicBezTo>
                  <a:pt x="5309248" y="4657953"/>
                  <a:pt x="5484540" y="4873893"/>
                  <a:pt x="5438812" y="5149534"/>
                </a:cubicBezTo>
                <a:cubicBezTo>
                  <a:pt x="5393083" y="5426446"/>
                  <a:pt x="5147928" y="5642386"/>
                  <a:pt x="4879909" y="5642386"/>
                </a:cubicBezTo>
                <a:cubicBezTo>
                  <a:pt x="4785911" y="5642386"/>
                  <a:pt x="4699535" y="5611900"/>
                  <a:pt x="4614429" y="5547118"/>
                </a:cubicBezTo>
                <a:cubicBezTo>
                  <a:pt x="4597916" y="5534416"/>
                  <a:pt x="4581403" y="5521713"/>
                  <a:pt x="4566160" y="5507741"/>
                </a:cubicBezTo>
                <a:cubicBezTo>
                  <a:pt x="4539486" y="5483606"/>
                  <a:pt x="4511540" y="5468363"/>
                  <a:pt x="4482325" y="5462012"/>
                </a:cubicBezTo>
                <a:cubicBezTo>
                  <a:pt x="4415002" y="5445499"/>
                  <a:pt x="4342599" y="5474715"/>
                  <a:pt x="4291790" y="5536956"/>
                </a:cubicBezTo>
                <a:cubicBezTo>
                  <a:pt x="4280357" y="5550929"/>
                  <a:pt x="4272736" y="5563631"/>
                  <a:pt x="4265114" y="5576333"/>
                </a:cubicBezTo>
                <a:cubicBezTo>
                  <a:pt x="4244791" y="5611900"/>
                  <a:pt x="4230818" y="5652548"/>
                  <a:pt x="4221927" y="5704627"/>
                </a:cubicBezTo>
                <a:cubicBezTo>
                  <a:pt x="4215576" y="5746545"/>
                  <a:pt x="4210494" y="5797354"/>
                  <a:pt x="4207954" y="5869758"/>
                </a:cubicBezTo>
                <a:cubicBezTo>
                  <a:pt x="4206684" y="5882460"/>
                  <a:pt x="4181279" y="6636980"/>
                  <a:pt x="4171117" y="6864352"/>
                </a:cubicBezTo>
                <a:lnTo>
                  <a:pt x="4157144" y="6865623"/>
                </a:lnTo>
                <a:close/>
              </a:path>
            </a:pathLst>
          </a:custGeom>
          <a:blipFill dpi="0" rotWithShape="1">
            <a:blip r:embed="rId3"/>
            <a:srcRect/>
            <a:stretch>
              <a:fillRect l="-78818" t="-74" r="-33990" b="-174"/>
            </a:stretch>
          </a:blipFill>
          <a:ln w="12700"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8104633-B52D-FAD7-6162-127970DACB79}"/>
              </a:ext>
            </a:extLst>
          </p:cNvPr>
          <p:cNvSpPr/>
          <p:nvPr/>
        </p:nvSpPr>
        <p:spPr>
          <a:xfrm>
            <a:off x="-38107" y="7620"/>
            <a:ext cx="4821438" cy="6864351"/>
          </a:xfrm>
          <a:custGeom>
            <a:avLst/>
            <a:gdLst>
              <a:gd name="connsiteX0" fmla="*/ 25405 w 4821438"/>
              <a:gd name="connsiteY0" fmla="*/ 0 h 6864351"/>
              <a:gd name="connsiteX1" fmla="*/ 4682088 w 4821438"/>
              <a:gd name="connsiteY1" fmla="*/ 0 h 6864351"/>
              <a:gd name="connsiteX2" fmla="*/ 4682088 w 4821438"/>
              <a:gd name="connsiteY2" fmla="*/ 7621 h 6864351"/>
              <a:gd name="connsiteX3" fmla="*/ 4645251 w 4821438"/>
              <a:gd name="connsiteY3" fmla="*/ 1011107 h 6864351"/>
              <a:gd name="connsiteX4" fmla="*/ 4632549 w 4821438"/>
              <a:gd name="connsiteY4" fmla="*/ 1159725 h 6864351"/>
              <a:gd name="connsiteX5" fmla="*/ 4605874 w 4821438"/>
              <a:gd name="connsiteY5" fmla="*/ 1242290 h 6864351"/>
              <a:gd name="connsiteX6" fmla="*/ 4594442 w 4821438"/>
              <a:gd name="connsiteY6" fmla="*/ 1258803 h 6864351"/>
              <a:gd name="connsiteX7" fmla="*/ 4549984 w 4821438"/>
              <a:gd name="connsiteY7" fmla="*/ 1277857 h 6864351"/>
              <a:gd name="connsiteX8" fmla="*/ 4514417 w 4821438"/>
              <a:gd name="connsiteY8" fmla="*/ 1256263 h 6864351"/>
              <a:gd name="connsiteX9" fmla="*/ 4458527 w 4821438"/>
              <a:gd name="connsiteY9" fmla="*/ 1210534 h 6864351"/>
              <a:gd name="connsiteX10" fmla="*/ 4126995 w 4821438"/>
              <a:gd name="connsiteY10" fmla="*/ 1094943 h 6864351"/>
              <a:gd name="connsiteX11" fmla="*/ 3418204 w 4821438"/>
              <a:gd name="connsiteY11" fmla="*/ 1716088 h 6864351"/>
              <a:gd name="connsiteX12" fmla="*/ 3922487 w 4821438"/>
              <a:gd name="connsiteY12" fmla="*/ 2337233 h 6864351"/>
              <a:gd name="connsiteX13" fmla="*/ 4292126 w 4821438"/>
              <a:gd name="connsiteY13" fmla="*/ 2220372 h 6864351"/>
              <a:gd name="connsiteX14" fmla="*/ 4363259 w 4821438"/>
              <a:gd name="connsiteY14" fmla="*/ 2174643 h 6864351"/>
              <a:gd name="connsiteX15" fmla="*/ 4407717 w 4821438"/>
              <a:gd name="connsiteY15" fmla="*/ 2153049 h 6864351"/>
              <a:gd name="connsiteX16" fmla="*/ 4444554 w 4821438"/>
              <a:gd name="connsiteY16" fmla="*/ 2173373 h 6864351"/>
              <a:gd name="connsiteX17" fmla="*/ 4450905 w 4821438"/>
              <a:gd name="connsiteY17" fmla="*/ 2191156 h 6864351"/>
              <a:gd name="connsiteX18" fmla="*/ 4448365 w 4821438"/>
              <a:gd name="connsiteY18" fmla="*/ 2272451 h 6864351"/>
              <a:gd name="connsiteX19" fmla="*/ 4412798 w 4821438"/>
              <a:gd name="connsiteY19" fmla="*/ 2417258 h 6864351"/>
              <a:gd name="connsiteX20" fmla="*/ 4118104 w 4821438"/>
              <a:gd name="connsiteY20" fmla="*/ 3424555 h 6864351"/>
              <a:gd name="connsiteX21" fmla="*/ 3824679 w 4821438"/>
              <a:gd name="connsiteY21" fmla="*/ 4428041 h 6864351"/>
              <a:gd name="connsiteX22" fmla="*/ 3785302 w 4821438"/>
              <a:gd name="connsiteY22" fmla="*/ 4593171 h 6864351"/>
              <a:gd name="connsiteX23" fmla="*/ 3784031 w 4821438"/>
              <a:gd name="connsiteY23" fmla="*/ 4721465 h 6864351"/>
              <a:gd name="connsiteX24" fmla="*/ 3799274 w 4821438"/>
              <a:gd name="connsiteY24" fmla="*/ 4762113 h 6864351"/>
              <a:gd name="connsiteX25" fmla="*/ 3963135 w 4821438"/>
              <a:gd name="connsiteY25" fmla="*/ 4837057 h 6864351"/>
              <a:gd name="connsiteX26" fmla="*/ 4062213 w 4821438"/>
              <a:gd name="connsiteY26" fmla="*/ 4791328 h 6864351"/>
              <a:gd name="connsiteX27" fmla="*/ 4123184 w 4821438"/>
              <a:gd name="connsiteY27" fmla="*/ 4751951 h 6864351"/>
              <a:gd name="connsiteX28" fmla="*/ 4417879 w 4821438"/>
              <a:gd name="connsiteY28" fmla="*/ 4657953 h 6864351"/>
              <a:gd name="connsiteX29" fmla="*/ 4814192 w 4821438"/>
              <a:gd name="connsiteY29" fmla="*/ 5149535 h 6864351"/>
              <a:gd name="connsiteX30" fmla="*/ 4255289 w 4821438"/>
              <a:gd name="connsiteY30" fmla="*/ 5642386 h 6864351"/>
              <a:gd name="connsiteX31" fmla="*/ 3989810 w 4821438"/>
              <a:gd name="connsiteY31" fmla="*/ 5547118 h 6864351"/>
              <a:gd name="connsiteX32" fmla="*/ 3941540 w 4821438"/>
              <a:gd name="connsiteY32" fmla="*/ 5507741 h 6864351"/>
              <a:gd name="connsiteX33" fmla="*/ 3857705 w 4821438"/>
              <a:gd name="connsiteY33" fmla="*/ 5462012 h 6864351"/>
              <a:gd name="connsiteX34" fmla="*/ 3667170 w 4821438"/>
              <a:gd name="connsiteY34" fmla="*/ 5536956 h 6864351"/>
              <a:gd name="connsiteX35" fmla="*/ 3640495 w 4821438"/>
              <a:gd name="connsiteY35" fmla="*/ 5576334 h 6864351"/>
              <a:gd name="connsiteX36" fmla="*/ 3597307 w 4821438"/>
              <a:gd name="connsiteY36" fmla="*/ 5704627 h 6864351"/>
              <a:gd name="connsiteX37" fmla="*/ 3583334 w 4821438"/>
              <a:gd name="connsiteY37" fmla="*/ 5869758 h 6864351"/>
              <a:gd name="connsiteX38" fmla="*/ 3546498 w 4821438"/>
              <a:gd name="connsiteY38" fmla="*/ 6864352 h 6864351"/>
              <a:gd name="connsiteX39" fmla="*/ 0 w 4821438"/>
              <a:gd name="connsiteY39" fmla="*/ 6864352 h 6864351"/>
              <a:gd name="connsiteX40" fmla="*/ 25405 w 4821438"/>
              <a:gd name="connsiteY40" fmla="*/ 0 h 686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21438" h="6864351">
                <a:moveTo>
                  <a:pt x="25405" y="0"/>
                </a:moveTo>
                <a:lnTo>
                  <a:pt x="4682088" y="0"/>
                </a:lnTo>
                <a:lnTo>
                  <a:pt x="4682088" y="7621"/>
                </a:lnTo>
                <a:cubicBezTo>
                  <a:pt x="4645251" y="976811"/>
                  <a:pt x="4645251" y="1011107"/>
                  <a:pt x="4645251" y="1011107"/>
                </a:cubicBezTo>
                <a:cubicBezTo>
                  <a:pt x="4642711" y="1075889"/>
                  <a:pt x="4638900" y="1122888"/>
                  <a:pt x="4632549" y="1159725"/>
                </a:cubicBezTo>
                <a:cubicBezTo>
                  <a:pt x="4626198" y="1195292"/>
                  <a:pt x="4618576" y="1220696"/>
                  <a:pt x="4605874" y="1242290"/>
                </a:cubicBezTo>
                <a:cubicBezTo>
                  <a:pt x="4602063" y="1247371"/>
                  <a:pt x="4599523" y="1253722"/>
                  <a:pt x="4594442" y="1258803"/>
                </a:cubicBezTo>
                <a:cubicBezTo>
                  <a:pt x="4581740" y="1275316"/>
                  <a:pt x="4566497" y="1281668"/>
                  <a:pt x="4549984" y="1277857"/>
                </a:cubicBezTo>
                <a:cubicBezTo>
                  <a:pt x="4543632" y="1276587"/>
                  <a:pt x="4530930" y="1271506"/>
                  <a:pt x="4514417" y="1256263"/>
                </a:cubicBezTo>
                <a:cubicBezTo>
                  <a:pt x="4496634" y="1241020"/>
                  <a:pt x="4478850" y="1225777"/>
                  <a:pt x="4458527" y="1210534"/>
                </a:cubicBezTo>
                <a:cubicBezTo>
                  <a:pt x="4354367" y="1133050"/>
                  <a:pt x="4246397" y="1094943"/>
                  <a:pt x="4126995" y="1094943"/>
                </a:cubicBezTo>
                <a:cubicBezTo>
                  <a:pt x="3786572" y="1094943"/>
                  <a:pt x="3475364" y="1368044"/>
                  <a:pt x="3418204" y="1716088"/>
                </a:cubicBezTo>
                <a:cubicBezTo>
                  <a:pt x="3361043" y="2064133"/>
                  <a:pt x="3582064" y="2337233"/>
                  <a:pt x="3922487" y="2337233"/>
                </a:cubicBezTo>
                <a:cubicBezTo>
                  <a:pt x="4041889" y="2337233"/>
                  <a:pt x="4162562" y="2299126"/>
                  <a:pt x="4292126" y="2220372"/>
                </a:cubicBezTo>
                <a:cubicBezTo>
                  <a:pt x="4317530" y="2206399"/>
                  <a:pt x="4340395" y="2189886"/>
                  <a:pt x="4363259" y="2174643"/>
                </a:cubicBezTo>
                <a:cubicBezTo>
                  <a:pt x="4383583" y="2160671"/>
                  <a:pt x="4397555" y="2155589"/>
                  <a:pt x="4407717" y="2153049"/>
                </a:cubicBezTo>
                <a:cubicBezTo>
                  <a:pt x="4424230" y="2149238"/>
                  <a:pt x="4438203" y="2155589"/>
                  <a:pt x="4444554" y="2173373"/>
                </a:cubicBezTo>
                <a:cubicBezTo>
                  <a:pt x="4447095" y="2178454"/>
                  <a:pt x="4449635" y="2183535"/>
                  <a:pt x="4450905" y="2191156"/>
                </a:cubicBezTo>
                <a:cubicBezTo>
                  <a:pt x="4455986" y="2210210"/>
                  <a:pt x="4454716" y="2235614"/>
                  <a:pt x="4448365" y="2272451"/>
                </a:cubicBezTo>
                <a:cubicBezTo>
                  <a:pt x="4442014" y="2308018"/>
                  <a:pt x="4430581" y="2356287"/>
                  <a:pt x="4412798" y="2417258"/>
                </a:cubicBezTo>
                <a:cubicBezTo>
                  <a:pt x="4412798" y="2419798"/>
                  <a:pt x="4411528" y="2421069"/>
                  <a:pt x="4118104" y="3424555"/>
                </a:cubicBezTo>
                <a:cubicBezTo>
                  <a:pt x="4118104" y="3424555"/>
                  <a:pt x="3828490" y="4412798"/>
                  <a:pt x="3824679" y="4428041"/>
                </a:cubicBezTo>
                <a:cubicBezTo>
                  <a:pt x="3804355" y="4500444"/>
                  <a:pt x="3791653" y="4551254"/>
                  <a:pt x="3785302" y="4593171"/>
                </a:cubicBezTo>
                <a:cubicBezTo>
                  <a:pt x="3776410" y="4646521"/>
                  <a:pt x="3776410" y="4687169"/>
                  <a:pt x="3784031" y="4721465"/>
                </a:cubicBezTo>
                <a:cubicBezTo>
                  <a:pt x="3786572" y="4735438"/>
                  <a:pt x="3792923" y="4748140"/>
                  <a:pt x="3799274" y="4762113"/>
                </a:cubicBezTo>
                <a:cubicBezTo>
                  <a:pt x="3829760" y="4824354"/>
                  <a:pt x="3892001" y="4853569"/>
                  <a:pt x="3963135" y="4837057"/>
                </a:cubicBezTo>
                <a:cubicBezTo>
                  <a:pt x="3994891" y="4830705"/>
                  <a:pt x="4027917" y="4815462"/>
                  <a:pt x="4062213" y="4791328"/>
                </a:cubicBezTo>
                <a:cubicBezTo>
                  <a:pt x="4082537" y="4777355"/>
                  <a:pt x="4101590" y="4764653"/>
                  <a:pt x="4123184" y="4751951"/>
                </a:cubicBezTo>
                <a:cubicBezTo>
                  <a:pt x="4228614" y="4688439"/>
                  <a:pt x="4325152" y="4657953"/>
                  <a:pt x="4417879" y="4657953"/>
                </a:cubicBezTo>
                <a:cubicBezTo>
                  <a:pt x="4684628" y="4657953"/>
                  <a:pt x="4859921" y="4873893"/>
                  <a:pt x="4814192" y="5149535"/>
                </a:cubicBezTo>
                <a:cubicBezTo>
                  <a:pt x="4768464" y="5426446"/>
                  <a:pt x="4523309" y="5642386"/>
                  <a:pt x="4255289" y="5642386"/>
                </a:cubicBezTo>
                <a:cubicBezTo>
                  <a:pt x="4161291" y="5642386"/>
                  <a:pt x="4074915" y="5611900"/>
                  <a:pt x="3989810" y="5547118"/>
                </a:cubicBezTo>
                <a:cubicBezTo>
                  <a:pt x="3973296" y="5534416"/>
                  <a:pt x="3956783" y="5521713"/>
                  <a:pt x="3941540" y="5507741"/>
                </a:cubicBezTo>
                <a:cubicBezTo>
                  <a:pt x="3914866" y="5483606"/>
                  <a:pt x="3886921" y="5468364"/>
                  <a:pt x="3857705" y="5462012"/>
                </a:cubicBezTo>
                <a:cubicBezTo>
                  <a:pt x="3790383" y="5445499"/>
                  <a:pt x="3717979" y="5474715"/>
                  <a:pt x="3667170" y="5536956"/>
                </a:cubicBezTo>
                <a:cubicBezTo>
                  <a:pt x="3655737" y="5550929"/>
                  <a:pt x="3648116" y="5563631"/>
                  <a:pt x="3640495" y="5576334"/>
                </a:cubicBezTo>
                <a:cubicBezTo>
                  <a:pt x="3620171" y="5611900"/>
                  <a:pt x="3606198" y="5652548"/>
                  <a:pt x="3597307" y="5704627"/>
                </a:cubicBezTo>
                <a:cubicBezTo>
                  <a:pt x="3590956" y="5746545"/>
                  <a:pt x="3585875" y="5797355"/>
                  <a:pt x="3583334" y="5869758"/>
                </a:cubicBezTo>
                <a:cubicBezTo>
                  <a:pt x="3582064" y="5882460"/>
                  <a:pt x="3556659" y="6636980"/>
                  <a:pt x="3546498" y="6864352"/>
                </a:cubicBezTo>
                <a:lnTo>
                  <a:pt x="0" y="6864352"/>
                </a:lnTo>
                <a:lnTo>
                  <a:pt x="25405" y="0"/>
                </a:lnTo>
                <a:close/>
              </a:path>
            </a:pathLst>
          </a:custGeom>
          <a:blipFill>
            <a:blip r:embed="rId4"/>
            <a:stretch>
              <a:fillRect l="-77463" t="-149" r="-44037" b="-55"/>
            </a:stretch>
          </a:blipFill>
          <a:ln w="12700" cap="flat">
            <a:noFill/>
            <a:prstDash val="solid"/>
            <a:miter/>
          </a:ln>
        </p:spPr>
        <p:txBody>
          <a:bodyPr rtlCol="0" anchor="ctr"/>
          <a:lstStyle/>
          <a:p>
            <a:endParaRPr lang="en-US"/>
          </a:p>
        </p:txBody>
      </p:sp>
      <p:grpSp>
        <p:nvGrpSpPr>
          <p:cNvPr id="25" name="Graphic 23">
            <a:extLst>
              <a:ext uri="{FF2B5EF4-FFF2-40B4-BE49-F238E27FC236}">
                <a16:creationId xmlns:a16="http://schemas.microsoft.com/office/drawing/2014/main" id="{E46C020B-3D84-A4B2-F7A3-7682F044682C}"/>
              </a:ext>
            </a:extLst>
          </p:cNvPr>
          <p:cNvGrpSpPr/>
          <p:nvPr/>
        </p:nvGrpSpPr>
        <p:grpSpPr>
          <a:xfrm>
            <a:off x="-38107" y="-1906"/>
            <a:ext cx="12228807" cy="6878321"/>
            <a:chOff x="-38107" y="1269"/>
            <a:chExt cx="12228807" cy="6878321"/>
          </a:xfrm>
          <a:solidFill>
            <a:srgbClr val="000000"/>
          </a:solidFill>
        </p:grpSpPr>
        <p:sp>
          <p:nvSpPr>
            <p:cNvPr id="26" name="Freeform 25">
              <a:extLst>
                <a:ext uri="{FF2B5EF4-FFF2-40B4-BE49-F238E27FC236}">
                  <a16:creationId xmlns:a16="http://schemas.microsoft.com/office/drawing/2014/main" id="{EE941302-E703-D865-3AAB-4A688F18FDC9}"/>
                </a:ext>
              </a:extLst>
            </p:cNvPr>
            <p:cNvSpPr/>
            <p:nvPr/>
          </p:nvSpPr>
          <p:spPr>
            <a:xfrm>
              <a:off x="-38107" y="1269"/>
              <a:ext cx="4821438" cy="6864351"/>
            </a:xfrm>
            <a:custGeom>
              <a:avLst/>
              <a:gdLst>
                <a:gd name="connsiteX0" fmla="*/ 25405 w 4821438"/>
                <a:gd name="connsiteY0" fmla="*/ 0 h 6864351"/>
                <a:gd name="connsiteX1" fmla="*/ 4682088 w 4821438"/>
                <a:gd name="connsiteY1" fmla="*/ 0 h 6864351"/>
                <a:gd name="connsiteX2" fmla="*/ 4682088 w 4821438"/>
                <a:gd name="connsiteY2" fmla="*/ 7621 h 6864351"/>
                <a:gd name="connsiteX3" fmla="*/ 4645251 w 4821438"/>
                <a:gd name="connsiteY3" fmla="*/ 1011107 h 6864351"/>
                <a:gd name="connsiteX4" fmla="*/ 4632549 w 4821438"/>
                <a:gd name="connsiteY4" fmla="*/ 1159725 h 6864351"/>
                <a:gd name="connsiteX5" fmla="*/ 4605874 w 4821438"/>
                <a:gd name="connsiteY5" fmla="*/ 1242290 h 6864351"/>
                <a:gd name="connsiteX6" fmla="*/ 4594442 w 4821438"/>
                <a:gd name="connsiteY6" fmla="*/ 1258803 h 6864351"/>
                <a:gd name="connsiteX7" fmla="*/ 4549984 w 4821438"/>
                <a:gd name="connsiteY7" fmla="*/ 1277857 h 6864351"/>
                <a:gd name="connsiteX8" fmla="*/ 4514417 w 4821438"/>
                <a:gd name="connsiteY8" fmla="*/ 1256263 h 6864351"/>
                <a:gd name="connsiteX9" fmla="*/ 4458527 w 4821438"/>
                <a:gd name="connsiteY9" fmla="*/ 1210534 h 6864351"/>
                <a:gd name="connsiteX10" fmla="*/ 4126995 w 4821438"/>
                <a:gd name="connsiteY10" fmla="*/ 1094943 h 6864351"/>
                <a:gd name="connsiteX11" fmla="*/ 3418204 w 4821438"/>
                <a:gd name="connsiteY11" fmla="*/ 1716088 h 6864351"/>
                <a:gd name="connsiteX12" fmla="*/ 3922487 w 4821438"/>
                <a:gd name="connsiteY12" fmla="*/ 2337233 h 6864351"/>
                <a:gd name="connsiteX13" fmla="*/ 4292126 w 4821438"/>
                <a:gd name="connsiteY13" fmla="*/ 2220372 h 6864351"/>
                <a:gd name="connsiteX14" fmla="*/ 4363259 w 4821438"/>
                <a:gd name="connsiteY14" fmla="*/ 2174643 h 6864351"/>
                <a:gd name="connsiteX15" fmla="*/ 4407717 w 4821438"/>
                <a:gd name="connsiteY15" fmla="*/ 2153049 h 6864351"/>
                <a:gd name="connsiteX16" fmla="*/ 4444554 w 4821438"/>
                <a:gd name="connsiteY16" fmla="*/ 2173373 h 6864351"/>
                <a:gd name="connsiteX17" fmla="*/ 4450905 w 4821438"/>
                <a:gd name="connsiteY17" fmla="*/ 2191156 h 6864351"/>
                <a:gd name="connsiteX18" fmla="*/ 4448365 w 4821438"/>
                <a:gd name="connsiteY18" fmla="*/ 2272451 h 6864351"/>
                <a:gd name="connsiteX19" fmla="*/ 4412798 w 4821438"/>
                <a:gd name="connsiteY19" fmla="*/ 2417258 h 6864351"/>
                <a:gd name="connsiteX20" fmla="*/ 4118104 w 4821438"/>
                <a:gd name="connsiteY20" fmla="*/ 3424555 h 6864351"/>
                <a:gd name="connsiteX21" fmla="*/ 3824679 w 4821438"/>
                <a:gd name="connsiteY21" fmla="*/ 4428041 h 6864351"/>
                <a:gd name="connsiteX22" fmla="*/ 3785302 w 4821438"/>
                <a:gd name="connsiteY22" fmla="*/ 4593171 h 6864351"/>
                <a:gd name="connsiteX23" fmla="*/ 3784031 w 4821438"/>
                <a:gd name="connsiteY23" fmla="*/ 4721465 h 6864351"/>
                <a:gd name="connsiteX24" fmla="*/ 3799274 w 4821438"/>
                <a:gd name="connsiteY24" fmla="*/ 4762113 h 6864351"/>
                <a:gd name="connsiteX25" fmla="*/ 3963135 w 4821438"/>
                <a:gd name="connsiteY25" fmla="*/ 4837057 h 6864351"/>
                <a:gd name="connsiteX26" fmla="*/ 4062213 w 4821438"/>
                <a:gd name="connsiteY26" fmla="*/ 4791328 h 6864351"/>
                <a:gd name="connsiteX27" fmla="*/ 4123184 w 4821438"/>
                <a:gd name="connsiteY27" fmla="*/ 4751951 h 6864351"/>
                <a:gd name="connsiteX28" fmla="*/ 4417879 w 4821438"/>
                <a:gd name="connsiteY28" fmla="*/ 4657953 h 6864351"/>
                <a:gd name="connsiteX29" fmla="*/ 4814192 w 4821438"/>
                <a:gd name="connsiteY29" fmla="*/ 5149535 h 6864351"/>
                <a:gd name="connsiteX30" fmla="*/ 4255289 w 4821438"/>
                <a:gd name="connsiteY30" fmla="*/ 5642386 h 6864351"/>
                <a:gd name="connsiteX31" fmla="*/ 3989810 w 4821438"/>
                <a:gd name="connsiteY31" fmla="*/ 5547118 h 6864351"/>
                <a:gd name="connsiteX32" fmla="*/ 3941540 w 4821438"/>
                <a:gd name="connsiteY32" fmla="*/ 5507741 h 6864351"/>
                <a:gd name="connsiteX33" fmla="*/ 3857705 w 4821438"/>
                <a:gd name="connsiteY33" fmla="*/ 5462012 h 6864351"/>
                <a:gd name="connsiteX34" fmla="*/ 3667170 w 4821438"/>
                <a:gd name="connsiteY34" fmla="*/ 5536956 h 6864351"/>
                <a:gd name="connsiteX35" fmla="*/ 3640495 w 4821438"/>
                <a:gd name="connsiteY35" fmla="*/ 5576334 h 6864351"/>
                <a:gd name="connsiteX36" fmla="*/ 3597307 w 4821438"/>
                <a:gd name="connsiteY36" fmla="*/ 5704627 h 6864351"/>
                <a:gd name="connsiteX37" fmla="*/ 3583334 w 4821438"/>
                <a:gd name="connsiteY37" fmla="*/ 5869758 h 6864351"/>
                <a:gd name="connsiteX38" fmla="*/ 3546498 w 4821438"/>
                <a:gd name="connsiteY38" fmla="*/ 6864352 h 6864351"/>
                <a:gd name="connsiteX39" fmla="*/ 0 w 4821438"/>
                <a:gd name="connsiteY39" fmla="*/ 6864352 h 6864351"/>
                <a:gd name="connsiteX40" fmla="*/ 25405 w 4821438"/>
                <a:gd name="connsiteY40" fmla="*/ 0 h 686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21438" h="6864351">
                  <a:moveTo>
                    <a:pt x="25405" y="0"/>
                  </a:moveTo>
                  <a:lnTo>
                    <a:pt x="4682088" y="0"/>
                  </a:lnTo>
                  <a:lnTo>
                    <a:pt x="4682088" y="7621"/>
                  </a:lnTo>
                  <a:cubicBezTo>
                    <a:pt x="4645251" y="976811"/>
                    <a:pt x="4645251" y="1011107"/>
                    <a:pt x="4645251" y="1011107"/>
                  </a:cubicBezTo>
                  <a:cubicBezTo>
                    <a:pt x="4642711" y="1075889"/>
                    <a:pt x="4638900" y="1122888"/>
                    <a:pt x="4632549" y="1159725"/>
                  </a:cubicBezTo>
                  <a:cubicBezTo>
                    <a:pt x="4626198" y="1195292"/>
                    <a:pt x="4618576" y="1220696"/>
                    <a:pt x="4605874" y="1242290"/>
                  </a:cubicBezTo>
                  <a:cubicBezTo>
                    <a:pt x="4602063" y="1247371"/>
                    <a:pt x="4599523" y="1253722"/>
                    <a:pt x="4594442" y="1258803"/>
                  </a:cubicBezTo>
                  <a:cubicBezTo>
                    <a:pt x="4581740" y="1275316"/>
                    <a:pt x="4566497" y="1281668"/>
                    <a:pt x="4549984" y="1277857"/>
                  </a:cubicBezTo>
                  <a:cubicBezTo>
                    <a:pt x="4543632" y="1276587"/>
                    <a:pt x="4530930" y="1271506"/>
                    <a:pt x="4514417" y="1256263"/>
                  </a:cubicBezTo>
                  <a:cubicBezTo>
                    <a:pt x="4496634" y="1241020"/>
                    <a:pt x="4478850" y="1225777"/>
                    <a:pt x="4458527" y="1210534"/>
                  </a:cubicBezTo>
                  <a:cubicBezTo>
                    <a:pt x="4354367" y="1133050"/>
                    <a:pt x="4246397" y="1094943"/>
                    <a:pt x="4126995" y="1094943"/>
                  </a:cubicBezTo>
                  <a:cubicBezTo>
                    <a:pt x="3786572" y="1094943"/>
                    <a:pt x="3475364" y="1368044"/>
                    <a:pt x="3418204" y="1716088"/>
                  </a:cubicBezTo>
                  <a:cubicBezTo>
                    <a:pt x="3361043" y="2064133"/>
                    <a:pt x="3582064" y="2337233"/>
                    <a:pt x="3922487" y="2337233"/>
                  </a:cubicBezTo>
                  <a:cubicBezTo>
                    <a:pt x="4041889" y="2337233"/>
                    <a:pt x="4162562" y="2299126"/>
                    <a:pt x="4292126" y="2220372"/>
                  </a:cubicBezTo>
                  <a:cubicBezTo>
                    <a:pt x="4317530" y="2206399"/>
                    <a:pt x="4340395" y="2189886"/>
                    <a:pt x="4363259" y="2174643"/>
                  </a:cubicBezTo>
                  <a:cubicBezTo>
                    <a:pt x="4383583" y="2160671"/>
                    <a:pt x="4397555" y="2155589"/>
                    <a:pt x="4407717" y="2153049"/>
                  </a:cubicBezTo>
                  <a:cubicBezTo>
                    <a:pt x="4424230" y="2149238"/>
                    <a:pt x="4438203" y="2155589"/>
                    <a:pt x="4444554" y="2173373"/>
                  </a:cubicBezTo>
                  <a:cubicBezTo>
                    <a:pt x="4447095" y="2178454"/>
                    <a:pt x="4449635" y="2183535"/>
                    <a:pt x="4450905" y="2191156"/>
                  </a:cubicBezTo>
                  <a:cubicBezTo>
                    <a:pt x="4455986" y="2210210"/>
                    <a:pt x="4454716" y="2235614"/>
                    <a:pt x="4448365" y="2272451"/>
                  </a:cubicBezTo>
                  <a:cubicBezTo>
                    <a:pt x="4442014" y="2308018"/>
                    <a:pt x="4430581" y="2356287"/>
                    <a:pt x="4412798" y="2417258"/>
                  </a:cubicBezTo>
                  <a:cubicBezTo>
                    <a:pt x="4412798" y="2419798"/>
                    <a:pt x="4411528" y="2421069"/>
                    <a:pt x="4118104" y="3424555"/>
                  </a:cubicBezTo>
                  <a:cubicBezTo>
                    <a:pt x="4118104" y="3424555"/>
                    <a:pt x="3828490" y="4412798"/>
                    <a:pt x="3824679" y="4428041"/>
                  </a:cubicBezTo>
                  <a:cubicBezTo>
                    <a:pt x="3804355" y="4500444"/>
                    <a:pt x="3791653" y="4551254"/>
                    <a:pt x="3785302" y="4593171"/>
                  </a:cubicBezTo>
                  <a:cubicBezTo>
                    <a:pt x="3776410" y="4646521"/>
                    <a:pt x="3776410" y="4687169"/>
                    <a:pt x="3784031" y="4721465"/>
                  </a:cubicBezTo>
                  <a:cubicBezTo>
                    <a:pt x="3786572" y="4735438"/>
                    <a:pt x="3792923" y="4748140"/>
                    <a:pt x="3799274" y="4762113"/>
                  </a:cubicBezTo>
                  <a:cubicBezTo>
                    <a:pt x="3829760" y="4824354"/>
                    <a:pt x="3892001" y="4853569"/>
                    <a:pt x="3963135" y="4837057"/>
                  </a:cubicBezTo>
                  <a:cubicBezTo>
                    <a:pt x="3994891" y="4830705"/>
                    <a:pt x="4027917" y="4815462"/>
                    <a:pt x="4062213" y="4791328"/>
                  </a:cubicBezTo>
                  <a:cubicBezTo>
                    <a:pt x="4082537" y="4777355"/>
                    <a:pt x="4101590" y="4764653"/>
                    <a:pt x="4123184" y="4751951"/>
                  </a:cubicBezTo>
                  <a:cubicBezTo>
                    <a:pt x="4228614" y="4688439"/>
                    <a:pt x="4325152" y="4657953"/>
                    <a:pt x="4417879" y="4657953"/>
                  </a:cubicBezTo>
                  <a:cubicBezTo>
                    <a:pt x="4684628" y="4657953"/>
                    <a:pt x="4859921" y="4873893"/>
                    <a:pt x="4814192" y="5149535"/>
                  </a:cubicBezTo>
                  <a:cubicBezTo>
                    <a:pt x="4768464" y="5426446"/>
                    <a:pt x="4523309" y="5642386"/>
                    <a:pt x="4255289" y="5642386"/>
                  </a:cubicBezTo>
                  <a:cubicBezTo>
                    <a:pt x="4161291" y="5642386"/>
                    <a:pt x="4074915" y="5611900"/>
                    <a:pt x="3989810" y="5547118"/>
                  </a:cubicBezTo>
                  <a:cubicBezTo>
                    <a:pt x="3973296" y="5534416"/>
                    <a:pt x="3956783" y="5521713"/>
                    <a:pt x="3941540" y="5507741"/>
                  </a:cubicBezTo>
                  <a:cubicBezTo>
                    <a:pt x="3914866" y="5483606"/>
                    <a:pt x="3886921" y="5468364"/>
                    <a:pt x="3857705" y="5462012"/>
                  </a:cubicBezTo>
                  <a:cubicBezTo>
                    <a:pt x="3790383" y="5445499"/>
                    <a:pt x="3717979" y="5474715"/>
                    <a:pt x="3667170" y="5536956"/>
                  </a:cubicBezTo>
                  <a:cubicBezTo>
                    <a:pt x="3655737" y="5550929"/>
                    <a:pt x="3648116" y="5563631"/>
                    <a:pt x="3640495" y="5576334"/>
                  </a:cubicBezTo>
                  <a:cubicBezTo>
                    <a:pt x="3620171" y="5611900"/>
                    <a:pt x="3606198" y="5652548"/>
                    <a:pt x="3597307" y="5704627"/>
                  </a:cubicBezTo>
                  <a:cubicBezTo>
                    <a:pt x="3590956" y="5746545"/>
                    <a:pt x="3585875" y="5797355"/>
                    <a:pt x="3583334" y="5869758"/>
                  </a:cubicBezTo>
                  <a:cubicBezTo>
                    <a:pt x="3582064" y="5882460"/>
                    <a:pt x="3556659" y="6636980"/>
                    <a:pt x="3546498" y="6864352"/>
                  </a:cubicBezTo>
                  <a:lnTo>
                    <a:pt x="0" y="6864352"/>
                  </a:lnTo>
                  <a:lnTo>
                    <a:pt x="25405" y="0"/>
                  </a:lnTo>
                  <a:close/>
                </a:path>
              </a:pathLst>
            </a:custGeom>
            <a:gradFill flip="none" rotWithShape="1">
              <a:gsLst>
                <a:gs pos="0">
                  <a:srgbClr val="4C0C75"/>
                </a:gs>
                <a:gs pos="26000">
                  <a:srgbClr val="4C0C75"/>
                </a:gs>
                <a:gs pos="99000">
                  <a:srgbClr val="F3FAFC">
                    <a:alpha val="0"/>
                  </a:srgbClr>
                </a:gs>
                <a:gs pos="87000">
                  <a:srgbClr val="F3FAFC">
                    <a:alpha val="0"/>
                  </a:srgbClr>
                </a:gs>
              </a:gsLst>
              <a:lin ang="5400000" scaled="0"/>
              <a:tileRect/>
            </a:gradFill>
            <a:ln w="12700"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E329B74E-A4E0-BBA6-9125-B44CEE8AC177}"/>
                </a:ext>
              </a:extLst>
            </p:cNvPr>
            <p:cNvSpPr/>
            <p:nvPr/>
          </p:nvSpPr>
          <p:spPr>
            <a:xfrm>
              <a:off x="3498964" y="1269"/>
              <a:ext cx="5446058" cy="6878321"/>
            </a:xfrm>
            <a:custGeom>
              <a:avLst/>
              <a:gdLst>
                <a:gd name="connsiteX0" fmla="*/ 4157144 w 5446058"/>
                <a:gd name="connsiteY0" fmla="*/ 6865623 h 6865622"/>
                <a:gd name="connsiteX1" fmla="*/ 144470 w 5446058"/>
                <a:gd name="connsiteY1" fmla="*/ 6865623 h 6865622"/>
                <a:gd name="connsiteX2" fmla="*/ 181307 w 5446058"/>
                <a:gd name="connsiteY2" fmla="*/ 5853245 h 6865622"/>
                <a:gd name="connsiteX3" fmla="*/ 194010 w 5446058"/>
                <a:gd name="connsiteY3" fmla="*/ 5703357 h 6865622"/>
                <a:gd name="connsiteX4" fmla="*/ 219414 w 5446058"/>
                <a:gd name="connsiteY4" fmla="*/ 5622062 h 6865622"/>
                <a:gd name="connsiteX5" fmla="*/ 230847 w 5446058"/>
                <a:gd name="connsiteY5" fmla="*/ 5603008 h 6865622"/>
                <a:gd name="connsiteX6" fmla="*/ 275305 w 5446058"/>
                <a:gd name="connsiteY6" fmla="*/ 5583955 h 6865622"/>
                <a:gd name="connsiteX7" fmla="*/ 312142 w 5446058"/>
                <a:gd name="connsiteY7" fmla="*/ 5605549 h 6865622"/>
                <a:gd name="connsiteX8" fmla="*/ 366762 w 5446058"/>
                <a:gd name="connsiteY8" fmla="*/ 5650007 h 6865622"/>
                <a:gd name="connsiteX9" fmla="*/ 699564 w 5446058"/>
                <a:gd name="connsiteY9" fmla="*/ 5766869 h 6865622"/>
                <a:gd name="connsiteX10" fmla="*/ 1408355 w 5446058"/>
                <a:gd name="connsiteY10" fmla="*/ 5145724 h 6865622"/>
                <a:gd name="connsiteX11" fmla="*/ 904072 w 5446058"/>
                <a:gd name="connsiteY11" fmla="*/ 4524579 h 6865622"/>
                <a:gd name="connsiteX12" fmla="*/ 534433 w 5446058"/>
                <a:gd name="connsiteY12" fmla="*/ 4641440 h 6865622"/>
                <a:gd name="connsiteX13" fmla="*/ 464570 w 5446058"/>
                <a:gd name="connsiteY13" fmla="*/ 4685898 h 6865622"/>
                <a:gd name="connsiteX14" fmla="*/ 420112 w 5446058"/>
                <a:gd name="connsiteY14" fmla="*/ 4707493 h 6865622"/>
                <a:gd name="connsiteX15" fmla="*/ 382005 w 5446058"/>
                <a:gd name="connsiteY15" fmla="*/ 4688439 h 6865622"/>
                <a:gd name="connsiteX16" fmla="*/ 374383 w 5446058"/>
                <a:gd name="connsiteY16" fmla="*/ 4669385 h 6865622"/>
                <a:gd name="connsiteX17" fmla="*/ 375653 w 5446058"/>
                <a:gd name="connsiteY17" fmla="*/ 4589361 h 6865622"/>
                <a:gd name="connsiteX18" fmla="*/ 411220 w 5446058"/>
                <a:gd name="connsiteY18" fmla="*/ 4443284 h 6865622"/>
                <a:gd name="connsiteX19" fmla="*/ 704644 w 5446058"/>
                <a:gd name="connsiteY19" fmla="*/ 3437257 h 6865622"/>
                <a:gd name="connsiteX20" fmla="*/ 998069 w 5446058"/>
                <a:gd name="connsiteY20" fmla="*/ 2433771 h 6865622"/>
                <a:gd name="connsiteX21" fmla="*/ 1037446 w 5446058"/>
                <a:gd name="connsiteY21" fmla="*/ 2268640 h 6865622"/>
                <a:gd name="connsiteX22" fmla="*/ 1038716 w 5446058"/>
                <a:gd name="connsiteY22" fmla="*/ 2140347 h 6865622"/>
                <a:gd name="connsiteX23" fmla="*/ 1023474 w 5446058"/>
                <a:gd name="connsiteY23" fmla="*/ 2098429 h 6865622"/>
                <a:gd name="connsiteX24" fmla="*/ 859613 w 5446058"/>
                <a:gd name="connsiteY24" fmla="*/ 2023485 h 6865622"/>
                <a:gd name="connsiteX25" fmla="*/ 759264 w 5446058"/>
                <a:gd name="connsiteY25" fmla="*/ 2069214 h 6865622"/>
                <a:gd name="connsiteX26" fmla="*/ 698293 w 5446058"/>
                <a:gd name="connsiteY26" fmla="*/ 2108591 h 6865622"/>
                <a:gd name="connsiteX27" fmla="*/ 403598 w 5446058"/>
                <a:gd name="connsiteY27" fmla="*/ 2203858 h 6865622"/>
                <a:gd name="connsiteX28" fmla="*/ 7285 w 5446058"/>
                <a:gd name="connsiteY28" fmla="*/ 1711007 h 6865622"/>
                <a:gd name="connsiteX29" fmla="*/ 566189 w 5446058"/>
                <a:gd name="connsiteY29" fmla="*/ 1219426 h 6865622"/>
                <a:gd name="connsiteX30" fmla="*/ 830398 w 5446058"/>
                <a:gd name="connsiteY30" fmla="*/ 1313423 h 6865622"/>
                <a:gd name="connsiteX31" fmla="*/ 878667 w 5446058"/>
                <a:gd name="connsiteY31" fmla="*/ 1352801 h 6865622"/>
                <a:gd name="connsiteX32" fmla="*/ 962502 w 5446058"/>
                <a:gd name="connsiteY32" fmla="*/ 1398529 h 6865622"/>
                <a:gd name="connsiteX33" fmla="*/ 1153037 w 5446058"/>
                <a:gd name="connsiteY33" fmla="*/ 1324856 h 6865622"/>
                <a:gd name="connsiteX34" fmla="*/ 1180983 w 5446058"/>
                <a:gd name="connsiteY34" fmla="*/ 1284208 h 6865622"/>
                <a:gd name="connsiteX35" fmla="*/ 1224171 w 5446058"/>
                <a:gd name="connsiteY35" fmla="*/ 1154644 h 6865622"/>
                <a:gd name="connsiteX36" fmla="*/ 1238143 w 5446058"/>
                <a:gd name="connsiteY36" fmla="*/ 989513 h 6865622"/>
                <a:gd name="connsiteX37" fmla="*/ 1271170 w 5446058"/>
                <a:gd name="connsiteY37" fmla="*/ 0 h 6865622"/>
                <a:gd name="connsiteX38" fmla="*/ 5283843 w 5446058"/>
                <a:gd name="connsiteY38" fmla="*/ 0 h 6865622"/>
                <a:gd name="connsiteX39" fmla="*/ 5306707 w 5446058"/>
                <a:gd name="connsiteY39" fmla="*/ 0 h 6865622"/>
                <a:gd name="connsiteX40" fmla="*/ 5306707 w 5446058"/>
                <a:gd name="connsiteY40" fmla="*/ 7621 h 6865622"/>
                <a:gd name="connsiteX41" fmla="*/ 5269871 w 5446058"/>
                <a:gd name="connsiteY41" fmla="*/ 1011107 h 6865622"/>
                <a:gd name="connsiteX42" fmla="*/ 5257169 w 5446058"/>
                <a:gd name="connsiteY42" fmla="*/ 1159725 h 6865622"/>
                <a:gd name="connsiteX43" fmla="*/ 5230493 w 5446058"/>
                <a:gd name="connsiteY43" fmla="*/ 1242290 h 6865622"/>
                <a:gd name="connsiteX44" fmla="*/ 5219062 w 5446058"/>
                <a:gd name="connsiteY44" fmla="*/ 1258803 h 6865622"/>
                <a:gd name="connsiteX45" fmla="*/ 5174603 w 5446058"/>
                <a:gd name="connsiteY45" fmla="*/ 1277857 h 6865622"/>
                <a:gd name="connsiteX46" fmla="*/ 5139036 w 5446058"/>
                <a:gd name="connsiteY46" fmla="*/ 1256263 h 6865622"/>
                <a:gd name="connsiteX47" fmla="*/ 5083146 w 5446058"/>
                <a:gd name="connsiteY47" fmla="*/ 1210534 h 6865622"/>
                <a:gd name="connsiteX48" fmla="*/ 4751614 w 5446058"/>
                <a:gd name="connsiteY48" fmla="*/ 1094943 h 6865622"/>
                <a:gd name="connsiteX49" fmla="*/ 4042823 w 5446058"/>
                <a:gd name="connsiteY49" fmla="*/ 1716088 h 6865622"/>
                <a:gd name="connsiteX50" fmla="*/ 4547107 w 5446058"/>
                <a:gd name="connsiteY50" fmla="*/ 2337233 h 6865622"/>
                <a:gd name="connsiteX51" fmla="*/ 4916745 w 5446058"/>
                <a:gd name="connsiteY51" fmla="*/ 2220372 h 6865622"/>
                <a:gd name="connsiteX52" fmla="*/ 4987879 w 5446058"/>
                <a:gd name="connsiteY52" fmla="*/ 2174643 h 6865622"/>
                <a:gd name="connsiteX53" fmla="*/ 5032337 w 5446058"/>
                <a:gd name="connsiteY53" fmla="*/ 2153049 h 6865622"/>
                <a:gd name="connsiteX54" fmla="*/ 5069173 w 5446058"/>
                <a:gd name="connsiteY54" fmla="*/ 2173373 h 6865622"/>
                <a:gd name="connsiteX55" fmla="*/ 5075524 w 5446058"/>
                <a:gd name="connsiteY55" fmla="*/ 2191156 h 6865622"/>
                <a:gd name="connsiteX56" fmla="*/ 5072985 w 5446058"/>
                <a:gd name="connsiteY56" fmla="*/ 2272451 h 6865622"/>
                <a:gd name="connsiteX57" fmla="*/ 5037417 w 5446058"/>
                <a:gd name="connsiteY57" fmla="*/ 2417258 h 6865622"/>
                <a:gd name="connsiteX58" fmla="*/ 4742723 w 5446058"/>
                <a:gd name="connsiteY58" fmla="*/ 3424555 h 6865622"/>
                <a:gd name="connsiteX59" fmla="*/ 4449298 w 5446058"/>
                <a:gd name="connsiteY59" fmla="*/ 4428041 h 6865622"/>
                <a:gd name="connsiteX60" fmla="*/ 4409921 w 5446058"/>
                <a:gd name="connsiteY60" fmla="*/ 4593171 h 6865622"/>
                <a:gd name="connsiteX61" fmla="*/ 4408651 w 5446058"/>
                <a:gd name="connsiteY61" fmla="*/ 4721465 h 6865622"/>
                <a:gd name="connsiteX62" fmla="*/ 4423894 w 5446058"/>
                <a:gd name="connsiteY62" fmla="*/ 4762112 h 6865622"/>
                <a:gd name="connsiteX63" fmla="*/ 4587754 w 5446058"/>
                <a:gd name="connsiteY63" fmla="*/ 4837057 h 6865622"/>
                <a:gd name="connsiteX64" fmla="*/ 4686833 w 5446058"/>
                <a:gd name="connsiteY64" fmla="*/ 4791328 h 6865622"/>
                <a:gd name="connsiteX65" fmla="*/ 4747804 w 5446058"/>
                <a:gd name="connsiteY65" fmla="*/ 4751951 h 6865622"/>
                <a:gd name="connsiteX66" fmla="*/ 5042499 w 5446058"/>
                <a:gd name="connsiteY66" fmla="*/ 4657953 h 6865622"/>
                <a:gd name="connsiteX67" fmla="*/ 5438812 w 5446058"/>
                <a:gd name="connsiteY67" fmla="*/ 5149534 h 6865622"/>
                <a:gd name="connsiteX68" fmla="*/ 4879909 w 5446058"/>
                <a:gd name="connsiteY68" fmla="*/ 5642386 h 6865622"/>
                <a:gd name="connsiteX69" fmla="*/ 4614429 w 5446058"/>
                <a:gd name="connsiteY69" fmla="*/ 5547118 h 6865622"/>
                <a:gd name="connsiteX70" fmla="*/ 4566160 w 5446058"/>
                <a:gd name="connsiteY70" fmla="*/ 5507741 h 6865622"/>
                <a:gd name="connsiteX71" fmla="*/ 4482325 w 5446058"/>
                <a:gd name="connsiteY71" fmla="*/ 5462012 h 6865622"/>
                <a:gd name="connsiteX72" fmla="*/ 4291790 w 5446058"/>
                <a:gd name="connsiteY72" fmla="*/ 5536956 h 6865622"/>
                <a:gd name="connsiteX73" fmla="*/ 4265114 w 5446058"/>
                <a:gd name="connsiteY73" fmla="*/ 5576333 h 6865622"/>
                <a:gd name="connsiteX74" fmla="*/ 4221927 w 5446058"/>
                <a:gd name="connsiteY74" fmla="*/ 5704627 h 6865622"/>
                <a:gd name="connsiteX75" fmla="*/ 4207954 w 5446058"/>
                <a:gd name="connsiteY75" fmla="*/ 5869758 h 6865622"/>
                <a:gd name="connsiteX76" fmla="*/ 4171117 w 5446058"/>
                <a:gd name="connsiteY76" fmla="*/ 6864352 h 6865622"/>
                <a:gd name="connsiteX77" fmla="*/ 4157144 w 5446058"/>
                <a:gd name="connsiteY77" fmla="*/ 6865623 h 686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446058" h="6865622">
                  <a:moveTo>
                    <a:pt x="4157144" y="6865623"/>
                  </a:moveTo>
                  <a:lnTo>
                    <a:pt x="144470" y="6865623"/>
                  </a:lnTo>
                  <a:lnTo>
                    <a:pt x="181307" y="5853245"/>
                  </a:lnTo>
                  <a:cubicBezTo>
                    <a:pt x="185118" y="5787193"/>
                    <a:pt x="188929" y="5740194"/>
                    <a:pt x="194010" y="5703357"/>
                  </a:cubicBezTo>
                  <a:cubicBezTo>
                    <a:pt x="200361" y="5667791"/>
                    <a:pt x="207982" y="5642386"/>
                    <a:pt x="219414" y="5622062"/>
                  </a:cubicBezTo>
                  <a:cubicBezTo>
                    <a:pt x="223225" y="5615711"/>
                    <a:pt x="225765" y="5610630"/>
                    <a:pt x="230847" y="5603008"/>
                  </a:cubicBezTo>
                  <a:cubicBezTo>
                    <a:pt x="243549" y="5586496"/>
                    <a:pt x="258792" y="5580144"/>
                    <a:pt x="275305" y="5583955"/>
                  </a:cubicBezTo>
                  <a:cubicBezTo>
                    <a:pt x="281656" y="5585225"/>
                    <a:pt x="294359" y="5590306"/>
                    <a:pt x="312142" y="5605549"/>
                  </a:cubicBezTo>
                  <a:cubicBezTo>
                    <a:pt x="332466" y="5623332"/>
                    <a:pt x="350249" y="5637305"/>
                    <a:pt x="366762" y="5650007"/>
                  </a:cubicBezTo>
                  <a:cubicBezTo>
                    <a:pt x="470921" y="5728762"/>
                    <a:pt x="578891" y="5766869"/>
                    <a:pt x="699564" y="5766869"/>
                  </a:cubicBezTo>
                  <a:cubicBezTo>
                    <a:pt x="1038716" y="5766869"/>
                    <a:pt x="1351194" y="5493768"/>
                    <a:pt x="1408355" y="5145724"/>
                  </a:cubicBezTo>
                  <a:cubicBezTo>
                    <a:pt x="1465515" y="4797679"/>
                    <a:pt x="1243224" y="4524579"/>
                    <a:pt x="904072" y="4524579"/>
                  </a:cubicBezTo>
                  <a:cubicBezTo>
                    <a:pt x="784669" y="4524579"/>
                    <a:pt x="662727" y="4562686"/>
                    <a:pt x="534433" y="4641440"/>
                  </a:cubicBezTo>
                  <a:cubicBezTo>
                    <a:pt x="512839" y="4654142"/>
                    <a:pt x="489975" y="4669385"/>
                    <a:pt x="464570" y="4685898"/>
                  </a:cubicBezTo>
                  <a:cubicBezTo>
                    <a:pt x="448057" y="4697331"/>
                    <a:pt x="432814" y="4704952"/>
                    <a:pt x="420112" y="4707493"/>
                  </a:cubicBezTo>
                  <a:cubicBezTo>
                    <a:pt x="398518" y="4712573"/>
                    <a:pt x="387086" y="4699871"/>
                    <a:pt x="382005" y="4688439"/>
                  </a:cubicBezTo>
                  <a:cubicBezTo>
                    <a:pt x="379464" y="4682088"/>
                    <a:pt x="376924" y="4675737"/>
                    <a:pt x="374383" y="4669385"/>
                  </a:cubicBezTo>
                  <a:cubicBezTo>
                    <a:pt x="369302" y="4650332"/>
                    <a:pt x="370573" y="4624927"/>
                    <a:pt x="375653" y="4589361"/>
                  </a:cubicBezTo>
                  <a:cubicBezTo>
                    <a:pt x="380734" y="4553794"/>
                    <a:pt x="393437" y="4505525"/>
                    <a:pt x="411220" y="4443284"/>
                  </a:cubicBezTo>
                  <a:cubicBezTo>
                    <a:pt x="411220" y="4442013"/>
                    <a:pt x="411220" y="4439473"/>
                    <a:pt x="704644" y="3437257"/>
                  </a:cubicBezTo>
                  <a:cubicBezTo>
                    <a:pt x="707185" y="3427095"/>
                    <a:pt x="992988" y="2449014"/>
                    <a:pt x="998069" y="2433771"/>
                  </a:cubicBezTo>
                  <a:cubicBezTo>
                    <a:pt x="1018393" y="2362638"/>
                    <a:pt x="1031095" y="2310558"/>
                    <a:pt x="1037446" y="2268640"/>
                  </a:cubicBezTo>
                  <a:cubicBezTo>
                    <a:pt x="1046338" y="2215291"/>
                    <a:pt x="1046338" y="2174643"/>
                    <a:pt x="1038716" y="2140347"/>
                  </a:cubicBezTo>
                  <a:cubicBezTo>
                    <a:pt x="1036176" y="2126374"/>
                    <a:pt x="1031095" y="2111131"/>
                    <a:pt x="1023474" y="2098429"/>
                  </a:cubicBezTo>
                  <a:cubicBezTo>
                    <a:pt x="994258" y="2036187"/>
                    <a:pt x="930746" y="2008242"/>
                    <a:pt x="859613" y="2023485"/>
                  </a:cubicBezTo>
                  <a:cubicBezTo>
                    <a:pt x="826587" y="2029836"/>
                    <a:pt x="793561" y="2046349"/>
                    <a:pt x="759264" y="2069214"/>
                  </a:cubicBezTo>
                  <a:cubicBezTo>
                    <a:pt x="740211" y="2081916"/>
                    <a:pt x="721157" y="2095888"/>
                    <a:pt x="698293" y="2108591"/>
                  </a:cubicBezTo>
                  <a:cubicBezTo>
                    <a:pt x="592864" y="2172103"/>
                    <a:pt x="496326" y="2203858"/>
                    <a:pt x="403598" y="2203858"/>
                  </a:cubicBezTo>
                  <a:cubicBezTo>
                    <a:pt x="135579" y="2203858"/>
                    <a:pt x="-38443" y="1987918"/>
                    <a:pt x="7285" y="1711007"/>
                  </a:cubicBezTo>
                  <a:cubicBezTo>
                    <a:pt x="53014" y="1435366"/>
                    <a:pt x="298169" y="1219426"/>
                    <a:pt x="566189" y="1219426"/>
                  </a:cubicBezTo>
                  <a:cubicBezTo>
                    <a:pt x="658916" y="1219426"/>
                    <a:pt x="745292" y="1249912"/>
                    <a:pt x="830398" y="1313423"/>
                  </a:cubicBezTo>
                  <a:cubicBezTo>
                    <a:pt x="846911" y="1326126"/>
                    <a:pt x="863424" y="1340098"/>
                    <a:pt x="878667" y="1352801"/>
                  </a:cubicBezTo>
                  <a:cubicBezTo>
                    <a:pt x="905341" y="1376935"/>
                    <a:pt x="933287" y="1392178"/>
                    <a:pt x="962502" y="1398529"/>
                  </a:cubicBezTo>
                  <a:cubicBezTo>
                    <a:pt x="1029825" y="1415042"/>
                    <a:pt x="1103498" y="1385827"/>
                    <a:pt x="1153037" y="1324856"/>
                  </a:cubicBezTo>
                  <a:cubicBezTo>
                    <a:pt x="1164470" y="1312153"/>
                    <a:pt x="1174632" y="1296910"/>
                    <a:pt x="1180983" y="1284208"/>
                  </a:cubicBezTo>
                  <a:cubicBezTo>
                    <a:pt x="1201307" y="1248641"/>
                    <a:pt x="1215279" y="1207994"/>
                    <a:pt x="1224171" y="1154644"/>
                  </a:cubicBezTo>
                  <a:cubicBezTo>
                    <a:pt x="1230522" y="1112726"/>
                    <a:pt x="1235603" y="1060647"/>
                    <a:pt x="1238143" y="989513"/>
                  </a:cubicBezTo>
                  <a:cubicBezTo>
                    <a:pt x="1235603" y="981892"/>
                    <a:pt x="1263548" y="227372"/>
                    <a:pt x="1271170" y="0"/>
                  </a:cubicBezTo>
                  <a:lnTo>
                    <a:pt x="5283843" y="0"/>
                  </a:lnTo>
                  <a:lnTo>
                    <a:pt x="5306707" y="0"/>
                  </a:lnTo>
                  <a:lnTo>
                    <a:pt x="5306707" y="7621"/>
                  </a:lnTo>
                  <a:cubicBezTo>
                    <a:pt x="5269871" y="976811"/>
                    <a:pt x="5269871" y="1011107"/>
                    <a:pt x="5269871" y="1011107"/>
                  </a:cubicBezTo>
                  <a:cubicBezTo>
                    <a:pt x="5267330" y="1075889"/>
                    <a:pt x="5263520" y="1122888"/>
                    <a:pt x="5257169" y="1159725"/>
                  </a:cubicBezTo>
                  <a:cubicBezTo>
                    <a:pt x="5250817" y="1195292"/>
                    <a:pt x="5243196" y="1220696"/>
                    <a:pt x="5230493" y="1242290"/>
                  </a:cubicBezTo>
                  <a:cubicBezTo>
                    <a:pt x="5226683" y="1247371"/>
                    <a:pt x="5224142" y="1253722"/>
                    <a:pt x="5219062" y="1258803"/>
                  </a:cubicBezTo>
                  <a:cubicBezTo>
                    <a:pt x="5206359" y="1275316"/>
                    <a:pt x="5191116" y="1281668"/>
                    <a:pt x="5174603" y="1277857"/>
                  </a:cubicBezTo>
                  <a:cubicBezTo>
                    <a:pt x="5168252" y="1276587"/>
                    <a:pt x="5155550" y="1271506"/>
                    <a:pt x="5139036" y="1256263"/>
                  </a:cubicBezTo>
                  <a:cubicBezTo>
                    <a:pt x="5121253" y="1241020"/>
                    <a:pt x="5103470" y="1225777"/>
                    <a:pt x="5083146" y="1210534"/>
                  </a:cubicBezTo>
                  <a:cubicBezTo>
                    <a:pt x="4978987" y="1133050"/>
                    <a:pt x="4871017" y="1094943"/>
                    <a:pt x="4751614" y="1094943"/>
                  </a:cubicBezTo>
                  <a:cubicBezTo>
                    <a:pt x="4411191" y="1094943"/>
                    <a:pt x="4099984" y="1368044"/>
                    <a:pt x="4042823" y="1716088"/>
                  </a:cubicBezTo>
                  <a:cubicBezTo>
                    <a:pt x="3985662" y="2064132"/>
                    <a:pt x="4206684" y="2337233"/>
                    <a:pt x="4547107" y="2337233"/>
                  </a:cubicBezTo>
                  <a:cubicBezTo>
                    <a:pt x="4666509" y="2337233"/>
                    <a:pt x="4787182" y="2299126"/>
                    <a:pt x="4916745" y="2220372"/>
                  </a:cubicBezTo>
                  <a:cubicBezTo>
                    <a:pt x="4942150" y="2206399"/>
                    <a:pt x="4965015" y="2189886"/>
                    <a:pt x="4987879" y="2174643"/>
                  </a:cubicBezTo>
                  <a:cubicBezTo>
                    <a:pt x="5008202" y="2160670"/>
                    <a:pt x="5022175" y="2155590"/>
                    <a:pt x="5032337" y="2153049"/>
                  </a:cubicBezTo>
                  <a:cubicBezTo>
                    <a:pt x="5048850" y="2149238"/>
                    <a:pt x="5062822" y="2155590"/>
                    <a:pt x="5069173" y="2173373"/>
                  </a:cubicBezTo>
                  <a:cubicBezTo>
                    <a:pt x="5071714" y="2178454"/>
                    <a:pt x="5074254" y="2183535"/>
                    <a:pt x="5075524" y="2191156"/>
                  </a:cubicBezTo>
                  <a:cubicBezTo>
                    <a:pt x="5080606" y="2210210"/>
                    <a:pt x="5079336" y="2235614"/>
                    <a:pt x="5072985" y="2272451"/>
                  </a:cubicBezTo>
                  <a:cubicBezTo>
                    <a:pt x="5066633" y="2308018"/>
                    <a:pt x="5055201" y="2356287"/>
                    <a:pt x="5037417" y="2417258"/>
                  </a:cubicBezTo>
                  <a:cubicBezTo>
                    <a:pt x="5037417" y="2419798"/>
                    <a:pt x="5036147" y="2421069"/>
                    <a:pt x="4742723" y="3424555"/>
                  </a:cubicBezTo>
                  <a:cubicBezTo>
                    <a:pt x="4742723" y="3424555"/>
                    <a:pt x="4453109" y="4412798"/>
                    <a:pt x="4449298" y="4428041"/>
                  </a:cubicBezTo>
                  <a:cubicBezTo>
                    <a:pt x="4428975" y="4500444"/>
                    <a:pt x="4416273" y="4551254"/>
                    <a:pt x="4409921" y="4593171"/>
                  </a:cubicBezTo>
                  <a:cubicBezTo>
                    <a:pt x="4401030" y="4646521"/>
                    <a:pt x="4401030" y="4687169"/>
                    <a:pt x="4408651" y="4721465"/>
                  </a:cubicBezTo>
                  <a:cubicBezTo>
                    <a:pt x="4411191" y="4735438"/>
                    <a:pt x="4417543" y="4748140"/>
                    <a:pt x="4423894" y="4762112"/>
                  </a:cubicBezTo>
                  <a:cubicBezTo>
                    <a:pt x="4454380" y="4824354"/>
                    <a:pt x="4516621" y="4853570"/>
                    <a:pt x="4587754" y="4837057"/>
                  </a:cubicBezTo>
                  <a:cubicBezTo>
                    <a:pt x="4619510" y="4830706"/>
                    <a:pt x="4652536" y="4815463"/>
                    <a:pt x="4686833" y="4791328"/>
                  </a:cubicBezTo>
                  <a:cubicBezTo>
                    <a:pt x="4707156" y="4777355"/>
                    <a:pt x="4726210" y="4764653"/>
                    <a:pt x="4747804" y="4751951"/>
                  </a:cubicBezTo>
                  <a:cubicBezTo>
                    <a:pt x="4853233" y="4688439"/>
                    <a:pt x="4949772" y="4657953"/>
                    <a:pt x="5042499" y="4657953"/>
                  </a:cubicBezTo>
                  <a:cubicBezTo>
                    <a:pt x="5309248" y="4657953"/>
                    <a:pt x="5484540" y="4873893"/>
                    <a:pt x="5438812" y="5149534"/>
                  </a:cubicBezTo>
                  <a:cubicBezTo>
                    <a:pt x="5393083" y="5426446"/>
                    <a:pt x="5147928" y="5642386"/>
                    <a:pt x="4879909" y="5642386"/>
                  </a:cubicBezTo>
                  <a:cubicBezTo>
                    <a:pt x="4785911" y="5642386"/>
                    <a:pt x="4699535" y="5611900"/>
                    <a:pt x="4614429" y="5547118"/>
                  </a:cubicBezTo>
                  <a:cubicBezTo>
                    <a:pt x="4597916" y="5534416"/>
                    <a:pt x="4581403" y="5521713"/>
                    <a:pt x="4566160" y="5507741"/>
                  </a:cubicBezTo>
                  <a:cubicBezTo>
                    <a:pt x="4539486" y="5483606"/>
                    <a:pt x="4511540" y="5468363"/>
                    <a:pt x="4482325" y="5462012"/>
                  </a:cubicBezTo>
                  <a:cubicBezTo>
                    <a:pt x="4415002" y="5445499"/>
                    <a:pt x="4342599" y="5474715"/>
                    <a:pt x="4291790" y="5536956"/>
                  </a:cubicBezTo>
                  <a:cubicBezTo>
                    <a:pt x="4280357" y="5550929"/>
                    <a:pt x="4272736" y="5563631"/>
                    <a:pt x="4265114" y="5576333"/>
                  </a:cubicBezTo>
                  <a:cubicBezTo>
                    <a:pt x="4244791" y="5611900"/>
                    <a:pt x="4230818" y="5652548"/>
                    <a:pt x="4221927" y="5704627"/>
                  </a:cubicBezTo>
                  <a:cubicBezTo>
                    <a:pt x="4215576" y="5746545"/>
                    <a:pt x="4210494" y="5797354"/>
                    <a:pt x="4207954" y="5869758"/>
                  </a:cubicBezTo>
                  <a:cubicBezTo>
                    <a:pt x="4206684" y="5882460"/>
                    <a:pt x="4181279" y="6636980"/>
                    <a:pt x="4171117" y="6864352"/>
                  </a:cubicBezTo>
                  <a:lnTo>
                    <a:pt x="4157144" y="6865623"/>
                  </a:lnTo>
                  <a:close/>
                </a:path>
              </a:pathLst>
            </a:custGeom>
            <a:gradFill>
              <a:gsLst>
                <a:gs pos="0">
                  <a:schemeClr val="accent3"/>
                </a:gs>
                <a:gs pos="39000">
                  <a:schemeClr val="accent3"/>
                </a:gs>
                <a:gs pos="99000">
                  <a:srgbClr val="F3FAFC">
                    <a:alpha val="0"/>
                  </a:srgbClr>
                </a:gs>
                <a:gs pos="85000">
                  <a:srgbClr val="F3FAFC">
                    <a:alpha val="0"/>
                  </a:srgbClr>
                </a:gs>
              </a:gsLst>
              <a:lin ang="16200000" scaled="0"/>
            </a:gradFill>
            <a:ln w="12700"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0F0B2C5A-DB82-53FE-46CB-1449E60C5C86}"/>
                </a:ext>
              </a:extLst>
            </p:cNvPr>
            <p:cNvSpPr/>
            <p:nvPr/>
          </p:nvSpPr>
          <p:spPr>
            <a:xfrm>
              <a:off x="7609298" y="3809"/>
              <a:ext cx="4581402" cy="6874512"/>
            </a:xfrm>
            <a:custGeom>
              <a:avLst/>
              <a:gdLst>
                <a:gd name="connsiteX0" fmla="*/ 1273709 w 4581402"/>
                <a:gd name="connsiteY0" fmla="*/ 0 h 6868162"/>
                <a:gd name="connsiteX1" fmla="*/ 4581403 w 4581402"/>
                <a:gd name="connsiteY1" fmla="*/ 0 h 6868162"/>
                <a:gd name="connsiteX2" fmla="*/ 4555998 w 4581402"/>
                <a:gd name="connsiteY2" fmla="*/ 6868163 h 6868162"/>
                <a:gd name="connsiteX3" fmla="*/ 144471 w 4581402"/>
                <a:gd name="connsiteY3" fmla="*/ 6868163 h 6868162"/>
                <a:gd name="connsiteX4" fmla="*/ 181307 w 4581402"/>
                <a:gd name="connsiteY4" fmla="*/ 5855785 h 6868162"/>
                <a:gd name="connsiteX5" fmla="*/ 194009 w 4581402"/>
                <a:gd name="connsiteY5" fmla="*/ 5705898 h 6868162"/>
                <a:gd name="connsiteX6" fmla="*/ 219414 w 4581402"/>
                <a:gd name="connsiteY6" fmla="*/ 5624603 h 6868162"/>
                <a:gd name="connsiteX7" fmla="*/ 230846 w 4581402"/>
                <a:gd name="connsiteY7" fmla="*/ 5605549 h 6868162"/>
                <a:gd name="connsiteX8" fmla="*/ 275305 w 4581402"/>
                <a:gd name="connsiteY8" fmla="*/ 5586496 h 6868162"/>
                <a:gd name="connsiteX9" fmla="*/ 312142 w 4581402"/>
                <a:gd name="connsiteY9" fmla="*/ 5608089 h 6868162"/>
                <a:gd name="connsiteX10" fmla="*/ 366762 w 4581402"/>
                <a:gd name="connsiteY10" fmla="*/ 5652548 h 6868162"/>
                <a:gd name="connsiteX11" fmla="*/ 699564 w 4581402"/>
                <a:gd name="connsiteY11" fmla="*/ 5769409 h 6868162"/>
                <a:gd name="connsiteX12" fmla="*/ 1408355 w 4581402"/>
                <a:gd name="connsiteY12" fmla="*/ 5148264 h 6868162"/>
                <a:gd name="connsiteX13" fmla="*/ 904071 w 4581402"/>
                <a:gd name="connsiteY13" fmla="*/ 4527119 h 6868162"/>
                <a:gd name="connsiteX14" fmla="*/ 534433 w 4581402"/>
                <a:gd name="connsiteY14" fmla="*/ 4643981 h 6868162"/>
                <a:gd name="connsiteX15" fmla="*/ 464570 w 4581402"/>
                <a:gd name="connsiteY15" fmla="*/ 4688439 h 6868162"/>
                <a:gd name="connsiteX16" fmla="*/ 420112 w 4581402"/>
                <a:gd name="connsiteY16" fmla="*/ 4710033 h 6868162"/>
                <a:gd name="connsiteX17" fmla="*/ 382005 w 4581402"/>
                <a:gd name="connsiteY17" fmla="*/ 4690980 h 6868162"/>
                <a:gd name="connsiteX18" fmla="*/ 374383 w 4581402"/>
                <a:gd name="connsiteY18" fmla="*/ 4671926 h 6868162"/>
                <a:gd name="connsiteX19" fmla="*/ 375654 w 4581402"/>
                <a:gd name="connsiteY19" fmla="*/ 4591901 h 6868162"/>
                <a:gd name="connsiteX20" fmla="*/ 411220 w 4581402"/>
                <a:gd name="connsiteY20" fmla="*/ 4445824 h 6868162"/>
                <a:gd name="connsiteX21" fmla="*/ 704644 w 4581402"/>
                <a:gd name="connsiteY21" fmla="*/ 3439798 h 6868162"/>
                <a:gd name="connsiteX22" fmla="*/ 998069 w 4581402"/>
                <a:gd name="connsiteY22" fmla="*/ 2436312 h 6868162"/>
                <a:gd name="connsiteX23" fmla="*/ 1037446 w 4581402"/>
                <a:gd name="connsiteY23" fmla="*/ 2271181 h 6868162"/>
                <a:gd name="connsiteX24" fmla="*/ 1038716 w 4581402"/>
                <a:gd name="connsiteY24" fmla="*/ 2142887 h 6868162"/>
                <a:gd name="connsiteX25" fmla="*/ 1023474 w 4581402"/>
                <a:gd name="connsiteY25" fmla="*/ 2100969 h 6868162"/>
                <a:gd name="connsiteX26" fmla="*/ 859613 w 4581402"/>
                <a:gd name="connsiteY26" fmla="*/ 2026025 h 6868162"/>
                <a:gd name="connsiteX27" fmla="*/ 759264 w 4581402"/>
                <a:gd name="connsiteY27" fmla="*/ 2071754 h 6868162"/>
                <a:gd name="connsiteX28" fmla="*/ 698293 w 4581402"/>
                <a:gd name="connsiteY28" fmla="*/ 2111131 h 6868162"/>
                <a:gd name="connsiteX29" fmla="*/ 403598 w 4581402"/>
                <a:gd name="connsiteY29" fmla="*/ 2206399 h 6868162"/>
                <a:gd name="connsiteX30" fmla="*/ 7285 w 4581402"/>
                <a:gd name="connsiteY30" fmla="*/ 1713548 h 6868162"/>
                <a:gd name="connsiteX31" fmla="*/ 566189 w 4581402"/>
                <a:gd name="connsiteY31" fmla="*/ 1221966 h 6868162"/>
                <a:gd name="connsiteX32" fmla="*/ 830398 w 4581402"/>
                <a:gd name="connsiteY32" fmla="*/ 1315964 h 6868162"/>
                <a:gd name="connsiteX33" fmla="*/ 878667 w 4581402"/>
                <a:gd name="connsiteY33" fmla="*/ 1355341 h 6868162"/>
                <a:gd name="connsiteX34" fmla="*/ 962502 w 4581402"/>
                <a:gd name="connsiteY34" fmla="*/ 1401070 h 6868162"/>
                <a:gd name="connsiteX35" fmla="*/ 1153037 w 4581402"/>
                <a:gd name="connsiteY35" fmla="*/ 1327396 h 6868162"/>
                <a:gd name="connsiteX36" fmla="*/ 1180982 w 4581402"/>
                <a:gd name="connsiteY36" fmla="*/ 1286748 h 6868162"/>
                <a:gd name="connsiteX37" fmla="*/ 1224171 w 4581402"/>
                <a:gd name="connsiteY37" fmla="*/ 1157184 h 6868162"/>
                <a:gd name="connsiteX38" fmla="*/ 1238143 w 4581402"/>
                <a:gd name="connsiteY38" fmla="*/ 992054 h 6868162"/>
                <a:gd name="connsiteX39" fmla="*/ 1273709 w 4581402"/>
                <a:gd name="connsiteY39" fmla="*/ 0 h 686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581402" h="6868162">
                  <a:moveTo>
                    <a:pt x="1273709" y="0"/>
                  </a:moveTo>
                  <a:lnTo>
                    <a:pt x="4581403" y="0"/>
                  </a:lnTo>
                  <a:lnTo>
                    <a:pt x="4555998" y="6868163"/>
                  </a:lnTo>
                  <a:lnTo>
                    <a:pt x="144471" y="6868163"/>
                  </a:lnTo>
                  <a:lnTo>
                    <a:pt x="181307" y="5855785"/>
                  </a:lnTo>
                  <a:cubicBezTo>
                    <a:pt x="185118" y="5789733"/>
                    <a:pt x="188929" y="5742734"/>
                    <a:pt x="194009" y="5705898"/>
                  </a:cubicBezTo>
                  <a:cubicBezTo>
                    <a:pt x="200360" y="5670331"/>
                    <a:pt x="207982" y="5644926"/>
                    <a:pt x="219414" y="5624603"/>
                  </a:cubicBezTo>
                  <a:cubicBezTo>
                    <a:pt x="223225" y="5618251"/>
                    <a:pt x="225765" y="5613170"/>
                    <a:pt x="230846" y="5605549"/>
                  </a:cubicBezTo>
                  <a:cubicBezTo>
                    <a:pt x="243549" y="5589036"/>
                    <a:pt x="258792" y="5582685"/>
                    <a:pt x="275305" y="5586496"/>
                  </a:cubicBezTo>
                  <a:cubicBezTo>
                    <a:pt x="281656" y="5587765"/>
                    <a:pt x="294358" y="5592847"/>
                    <a:pt x="312142" y="5608089"/>
                  </a:cubicBezTo>
                  <a:cubicBezTo>
                    <a:pt x="332465" y="5625873"/>
                    <a:pt x="350249" y="5639845"/>
                    <a:pt x="366762" y="5652548"/>
                  </a:cubicBezTo>
                  <a:cubicBezTo>
                    <a:pt x="470921" y="5731302"/>
                    <a:pt x="578891" y="5769409"/>
                    <a:pt x="699564" y="5769409"/>
                  </a:cubicBezTo>
                  <a:cubicBezTo>
                    <a:pt x="1038716" y="5769409"/>
                    <a:pt x="1351194" y="5496309"/>
                    <a:pt x="1408355" y="5148264"/>
                  </a:cubicBezTo>
                  <a:cubicBezTo>
                    <a:pt x="1465515" y="4800220"/>
                    <a:pt x="1243224" y="4527119"/>
                    <a:pt x="904071" y="4527119"/>
                  </a:cubicBezTo>
                  <a:cubicBezTo>
                    <a:pt x="784669" y="4527119"/>
                    <a:pt x="662727" y="4565226"/>
                    <a:pt x="534433" y="4643981"/>
                  </a:cubicBezTo>
                  <a:cubicBezTo>
                    <a:pt x="512839" y="4656683"/>
                    <a:pt x="489975" y="4671926"/>
                    <a:pt x="464570" y="4688439"/>
                  </a:cubicBezTo>
                  <a:cubicBezTo>
                    <a:pt x="448056" y="4699871"/>
                    <a:pt x="432814" y="4707493"/>
                    <a:pt x="420112" y="4710033"/>
                  </a:cubicBezTo>
                  <a:cubicBezTo>
                    <a:pt x="398518" y="4715114"/>
                    <a:pt x="387085" y="4702412"/>
                    <a:pt x="382005" y="4690980"/>
                  </a:cubicBezTo>
                  <a:cubicBezTo>
                    <a:pt x="379464" y="4684628"/>
                    <a:pt x="376924" y="4678277"/>
                    <a:pt x="374383" y="4671926"/>
                  </a:cubicBezTo>
                  <a:cubicBezTo>
                    <a:pt x="369302" y="4652873"/>
                    <a:pt x="370572" y="4627468"/>
                    <a:pt x="375654" y="4591901"/>
                  </a:cubicBezTo>
                  <a:cubicBezTo>
                    <a:pt x="382005" y="4556335"/>
                    <a:pt x="393436" y="4508065"/>
                    <a:pt x="411220" y="4445824"/>
                  </a:cubicBezTo>
                  <a:cubicBezTo>
                    <a:pt x="411220" y="4444554"/>
                    <a:pt x="411220" y="4442013"/>
                    <a:pt x="704644" y="3439798"/>
                  </a:cubicBezTo>
                  <a:cubicBezTo>
                    <a:pt x="707185" y="3429636"/>
                    <a:pt x="992988" y="2451554"/>
                    <a:pt x="998069" y="2436312"/>
                  </a:cubicBezTo>
                  <a:cubicBezTo>
                    <a:pt x="1018392" y="2365178"/>
                    <a:pt x="1031095" y="2313099"/>
                    <a:pt x="1037446" y="2271181"/>
                  </a:cubicBezTo>
                  <a:cubicBezTo>
                    <a:pt x="1046338" y="2217831"/>
                    <a:pt x="1046338" y="2177184"/>
                    <a:pt x="1038716" y="2142887"/>
                  </a:cubicBezTo>
                  <a:cubicBezTo>
                    <a:pt x="1036176" y="2128915"/>
                    <a:pt x="1031095" y="2113672"/>
                    <a:pt x="1023474" y="2100969"/>
                  </a:cubicBezTo>
                  <a:cubicBezTo>
                    <a:pt x="994258" y="2038728"/>
                    <a:pt x="930746" y="2010783"/>
                    <a:pt x="859613" y="2026025"/>
                  </a:cubicBezTo>
                  <a:cubicBezTo>
                    <a:pt x="826587" y="2032377"/>
                    <a:pt x="793561" y="2048890"/>
                    <a:pt x="759264" y="2071754"/>
                  </a:cubicBezTo>
                  <a:cubicBezTo>
                    <a:pt x="740211" y="2084456"/>
                    <a:pt x="721157" y="2098429"/>
                    <a:pt x="698293" y="2111131"/>
                  </a:cubicBezTo>
                  <a:cubicBezTo>
                    <a:pt x="592864" y="2174643"/>
                    <a:pt x="496326" y="2206399"/>
                    <a:pt x="403598" y="2206399"/>
                  </a:cubicBezTo>
                  <a:cubicBezTo>
                    <a:pt x="135579" y="2206399"/>
                    <a:pt x="-38444" y="1990459"/>
                    <a:pt x="7285" y="1713548"/>
                  </a:cubicBezTo>
                  <a:cubicBezTo>
                    <a:pt x="53013" y="1437906"/>
                    <a:pt x="298169" y="1221966"/>
                    <a:pt x="566189" y="1221966"/>
                  </a:cubicBezTo>
                  <a:cubicBezTo>
                    <a:pt x="658916" y="1221966"/>
                    <a:pt x="745292" y="1252452"/>
                    <a:pt x="830398" y="1315964"/>
                  </a:cubicBezTo>
                  <a:cubicBezTo>
                    <a:pt x="846911" y="1328666"/>
                    <a:pt x="863424" y="1342639"/>
                    <a:pt x="878667" y="1355341"/>
                  </a:cubicBezTo>
                  <a:cubicBezTo>
                    <a:pt x="905341" y="1379476"/>
                    <a:pt x="933287" y="1394718"/>
                    <a:pt x="962502" y="1401070"/>
                  </a:cubicBezTo>
                  <a:cubicBezTo>
                    <a:pt x="1029825" y="1417583"/>
                    <a:pt x="1103498" y="1388367"/>
                    <a:pt x="1153037" y="1327396"/>
                  </a:cubicBezTo>
                  <a:cubicBezTo>
                    <a:pt x="1164470" y="1314694"/>
                    <a:pt x="1174631" y="1299451"/>
                    <a:pt x="1180982" y="1286748"/>
                  </a:cubicBezTo>
                  <a:cubicBezTo>
                    <a:pt x="1201307" y="1251182"/>
                    <a:pt x="1215279" y="1210534"/>
                    <a:pt x="1224171" y="1157184"/>
                  </a:cubicBezTo>
                  <a:cubicBezTo>
                    <a:pt x="1230522" y="1115267"/>
                    <a:pt x="1235602" y="1063187"/>
                    <a:pt x="1238143" y="992054"/>
                  </a:cubicBezTo>
                  <a:cubicBezTo>
                    <a:pt x="1238143" y="983162"/>
                    <a:pt x="1266088" y="227372"/>
                    <a:pt x="1273709" y="0"/>
                  </a:cubicBezTo>
                  <a:close/>
                </a:path>
              </a:pathLst>
            </a:custGeom>
            <a:gradFill>
              <a:gsLst>
                <a:gs pos="0">
                  <a:schemeClr val="accent2"/>
                </a:gs>
                <a:gs pos="40000">
                  <a:schemeClr val="accent2"/>
                </a:gs>
                <a:gs pos="99000">
                  <a:srgbClr val="F3FAFC">
                    <a:alpha val="0"/>
                  </a:srgbClr>
                </a:gs>
              </a:gsLst>
              <a:lin ang="5400000" scaled="0"/>
            </a:gradFill>
            <a:ln w="12700" cap="flat">
              <a:noFill/>
              <a:prstDash val="solid"/>
              <a:miter/>
            </a:ln>
          </p:spPr>
          <p:txBody>
            <a:bodyPr rtlCol="0" anchor="ctr"/>
            <a:lstStyle/>
            <a:p>
              <a:endParaRPr lang="en-US"/>
            </a:p>
          </p:txBody>
        </p:sp>
      </p:grpSp>
      <p:sp>
        <p:nvSpPr>
          <p:cNvPr id="19" name="Slide Number Placeholder 5">
            <a:extLst>
              <a:ext uri="{FF2B5EF4-FFF2-40B4-BE49-F238E27FC236}">
                <a16:creationId xmlns:a16="http://schemas.microsoft.com/office/drawing/2014/main" id="{1F27A85D-89D0-FAD4-3461-96E4CABF2B74}"/>
              </a:ext>
            </a:extLst>
          </p:cNvPr>
          <p:cNvSpPr txBox="1">
            <a:spLocks/>
          </p:cNvSpPr>
          <p:nvPr/>
        </p:nvSpPr>
        <p:spPr>
          <a:xfrm>
            <a:off x="11576162" y="6358320"/>
            <a:ext cx="424494" cy="365125"/>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ABC0D3-0A63-D74B-AC14-3160F87E1052}" type="slidenum">
              <a:rPr lang="en-US" sz="1100" b="1" smtClean="0">
                <a:solidFill>
                  <a:schemeClr val="bg1"/>
                </a:solidFill>
                <a:latin typeface="Poppins" pitchFamily="2" charset="77"/>
                <a:cs typeface="Poppins" pitchFamily="2" charset="77"/>
              </a:rPr>
              <a:pPr/>
              <a:t>3</a:t>
            </a:fld>
            <a:endParaRPr lang="en-US" sz="1100" b="1" dirty="0">
              <a:solidFill>
                <a:schemeClr val="bg1"/>
              </a:solidFill>
              <a:latin typeface="Poppins" pitchFamily="2" charset="77"/>
              <a:cs typeface="Poppins" pitchFamily="2" charset="77"/>
            </a:endParaRPr>
          </a:p>
        </p:txBody>
      </p:sp>
      <p:sp>
        <p:nvSpPr>
          <p:cNvPr id="5" name="Title 30">
            <a:extLst>
              <a:ext uri="{FF2B5EF4-FFF2-40B4-BE49-F238E27FC236}">
                <a16:creationId xmlns:a16="http://schemas.microsoft.com/office/drawing/2014/main" id="{591B0833-5570-C65A-2FC0-BE597933BB5A}"/>
              </a:ext>
            </a:extLst>
          </p:cNvPr>
          <p:cNvSpPr txBox="1">
            <a:spLocks/>
          </p:cNvSpPr>
          <p:nvPr/>
        </p:nvSpPr>
        <p:spPr>
          <a:xfrm>
            <a:off x="-94921" y="432029"/>
            <a:ext cx="4118248" cy="718432"/>
          </a:xfrm>
          <a:prstGeom prst="rect">
            <a:avLst/>
          </a:prstGeom>
        </p:spPr>
        <p:txBody>
          <a:bodyPr/>
          <a:lstStyle>
            <a:lvl1pPr algn="ctr" rtl="0" eaLnBrk="0" fontAlgn="base" hangingPunct="0">
              <a:spcBef>
                <a:spcPct val="0"/>
              </a:spcBef>
              <a:spcAft>
                <a:spcPct val="0"/>
              </a:spcAft>
              <a:defRPr sz="4400" b="1" i="0" kern="1200">
                <a:solidFill>
                  <a:schemeClr val="tx1"/>
                </a:solidFill>
                <a:latin typeface="Archivo Black" panose="020B0A04020102020204" pitchFamily="34" charset="77"/>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r>
              <a:rPr lang="en-US" sz="3600" dirty="0">
                <a:solidFill>
                  <a:schemeClr val="bg1"/>
                </a:solidFill>
              </a:rPr>
              <a:t>VISION</a:t>
            </a:r>
          </a:p>
        </p:txBody>
      </p:sp>
      <p:pic>
        <p:nvPicPr>
          <p:cNvPr id="6" name="Picture 5" descr="Logo&#10;&#10;Description automatically generated">
            <a:extLst>
              <a:ext uri="{FF2B5EF4-FFF2-40B4-BE49-F238E27FC236}">
                <a16:creationId xmlns:a16="http://schemas.microsoft.com/office/drawing/2014/main" id="{E94ECE8C-867C-3C90-5101-5F02EEACC11C}"/>
              </a:ext>
            </a:extLst>
          </p:cNvPr>
          <p:cNvPicPr>
            <a:picLocks noChangeAspect="1"/>
          </p:cNvPicPr>
          <p:nvPr/>
        </p:nvPicPr>
        <p:blipFill>
          <a:blip r:embed="rId5"/>
          <a:stretch>
            <a:fillRect/>
          </a:stretch>
        </p:blipFill>
        <p:spPr>
          <a:xfrm>
            <a:off x="191344" y="6005013"/>
            <a:ext cx="720080" cy="718432"/>
          </a:xfrm>
          <a:prstGeom prst="rect">
            <a:avLst/>
          </a:prstGeom>
        </p:spPr>
      </p:pic>
      <p:sp>
        <p:nvSpPr>
          <p:cNvPr id="7" name="TextBox 6">
            <a:extLst>
              <a:ext uri="{FF2B5EF4-FFF2-40B4-BE49-F238E27FC236}">
                <a16:creationId xmlns:a16="http://schemas.microsoft.com/office/drawing/2014/main" id="{584CCAFD-6631-1C68-A543-88A9ADA5EC74}"/>
              </a:ext>
            </a:extLst>
          </p:cNvPr>
          <p:cNvSpPr txBox="1"/>
          <p:nvPr/>
        </p:nvSpPr>
        <p:spPr>
          <a:xfrm>
            <a:off x="500274" y="1156812"/>
            <a:ext cx="2789439" cy="1323439"/>
          </a:xfrm>
          <a:prstGeom prst="rect">
            <a:avLst/>
          </a:prstGeom>
          <a:noFill/>
        </p:spPr>
        <p:txBody>
          <a:bodyPr wrap="square" rtlCol="0">
            <a:spAutoFit/>
          </a:bodyPr>
          <a:lstStyle/>
          <a:p>
            <a:pPr algn="ctr"/>
            <a:r>
              <a:rPr lang="en-US" sz="1600" dirty="0">
                <a:solidFill>
                  <a:schemeClr val="bg1"/>
                </a:solidFill>
                <a:effectLst/>
                <a:latin typeface="Poppins" pitchFamily="2" charset="77"/>
                <a:ea typeface="Calibri" panose="020F0502020204030204" pitchFamily="34" charset="0"/>
                <a:cs typeface="Poppins" pitchFamily="2" charset="77"/>
              </a:rPr>
              <a:t>We envision a flourishing community where everyone has opportunities to grow and thrive! </a:t>
            </a:r>
            <a:endParaRPr lang="en-US" sz="1600" dirty="0">
              <a:solidFill>
                <a:schemeClr val="bg1"/>
              </a:solidFill>
              <a:effectLst/>
              <a:latin typeface="Poppins" pitchFamily="2" charset="77"/>
              <a:ea typeface="Arial" panose="020B0604020202020204" pitchFamily="34" charset="0"/>
              <a:cs typeface="Poppins" pitchFamily="2" charset="77"/>
            </a:endParaRPr>
          </a:p>
        </p:txBody>
      </p:sp>
      <p:sp>
        <p:nvSpPr>
          <p:cNvPr id="13" name="Title 30">
            <a:extLst>
              <a:ext uri="{FF2B5EF4-FFF2-40B4-BE49-F238E27FC236}">
                <a16:creationId xmlns:a16="http://schemas.microsoft.com/office/drawing/2014/main" id="{4BDA524B-6997-30E5-EF72-F424F185E3B5}"/>
              </a:ext>
            </a:extLst>
          </p:cNvPr>
          <p:cNvSpPr txBox="1">
            <a:spLocks/>
          </p:cNvSpPr>
          <p:nvPr/>
        </p:nvSpPr>
        <p:spPr bwMode="auto">
          <a:xfrm>
            <a:off x="4190546" y="3707639"/>
            <a:ext cx="4118248" cy="100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kern="1200">
                <a:solidFill>
                  <a:schemeClr val="tx1"/>
                </a:solidFill>
                <a:latin typeface="Archivo Black" panose="020B0A04020102020204" pitchFamily="34" charset="77"/>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r>
              <a:rPr lang="en-US" sz="3600" dirty="0">
                <a:solidFill>
                  <a:schemeClr val="bg1"/>
                </a:solidFill>
              </a:rPr>
              <a:t>MISSION</a:t>
            </a:r>
          </a:p>
        </p:txBody>
      </p:sp>
      <p:sp>
        <p:nvSpPr>
          <p:cNvPr id="14" name="TextBox 13">
            <a:extLst>
              <a:ext uri="{FF2B5EF4-FFF2-40B4-BE49-F238E27FC236}">
                <a16:creationId xmlns:a16="http://schemas.microsoft.com/office/drawing/2014/main" id="{27544908-0F22-01DF-848C-A24046B71FC8}"/>
              </a:ext>
            </a:extLst>
          </p:cNvPr>
          <p:cNvSpPr txBox="1"/>
          <p:nvPr/>
        </p:nvSpPr>
        <p:spPr>
          <a:xfrm>
            <a:off x="4993452" y="4711446"/>
            <a:ext cx="2596733" cy="1323439"/>
          </a:xfrm>
          <a:prstGeom prst="rect">
            <a:avLst/>
          </a:prstGeom>
          <a:noFill/>
        </p:spPr>
        <p:txBody>
          <a:bodyPr wrap="square" rtlCol="0">
            <a:spAutoFit/>
          </a:bodyPr>
          <a:lstStyle/>
          <a:p>
            <a:pPr algn="ctr"/>
            <a:r>
              <a:rPr lang="en-US" sz="1600" dirty="0">
                <a:solidFill>
                  <a:schemeClr val="tx1">
                    <a:lumMod val="85000"/>
                    <a:lumOff val="15000"/>
                  </a:schemeClr>
                </a:solidFill>
                <a:effectLst/>
                <a:latin typeface="Poppins" pitchFamily="2" charset="77"/>
                <a:ea typeface="Calibri" panose="020F0502020204030204" pitchFamily="34" charset="0"/>
                <a:cs typeface="Poppins" pitchFamily="2" charset="77"/>
              </a:rPr>
              <a:t>We are on a mission to provide each individual we serve the care and support they need to pursue their dreams. </a:t>
            </a:r>
          </a:p>
        </p:txBody>
      </p:sp>
      <p:sp>
        <p:nvSpPr>
          <p:cNvPr id="15" name="Title 30">
            <a:extLst>
              <a:ext uri="{FF2B5EF4-FFF2-40B4-BE49-F238E27FC236}">
                <a16:creationId xmlns:a16="http://schemas.microsoft.com/office/drawing/2014/main" id="{B3337BE1-E60E-C655-D70B-46280820D8A4}"/>
              </a:ext>
            </a:extLst>
          </p:cNvPr>
          <p:cNvSpPr txBox="1">
            <a:spLocks/>
          </p:cNvSpPr>
          <p:nvPr/>
        </p:nvSpPr>
        <p:spPr bwMode="auto">
          <a:xfrm>
            <a:off x="8741270" y="410656"/>
            <a:ext cx="3450730" cy="77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kern="1200">
                <a:solidFill>
                  <a:schemeClr val="tx1"/>
                </a:solidFill>
                <a:latin typeface="Archivo Black" panose="020B0A04020102020204" pitchFamily="34" charset="77"/>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a:lstStyle>
          <a:p>
            <a:r>
              <a:rPr lang="en-US" sz="3600" dirty="0">
                <a:solidFill>
                  <a:schemeClr val="bg1"/>
                </a:solidFill>
              </a:rPr>
              <a:t>VALUES</a:t>
            </a:r>
          </a:p>
        </p:txBody>
      </p:sp>
      <p:sp>
        <p:nvSpPr>
          <p:cNvPr id="16" name="TextBox 15">
            <a:extLst>
              <a:ext uri="{FF2B5EF4-FFF2-40B4-BE49-F238E27FC236}">
                <a16:creationId xmlns:a16="http://schemas.microsoft.com/office/drawing/2014/main" id="{38D658BC-D4BF-1422-ECA7-A93C21F445C9}"/>
              </a:ext>
            </a:extLst>
          </p:cNvPr>
          <p:cNvSpPr txBox="1"/>
          <p:nvPr/>
        </p:nvSpPr>
        <p:spPr>
          <a:xfrm>
            <a:off x="8739971" y="1142886"/>
            <a:ext cx="3450730" cy="3870290"/>
          </a:xfrm>
          <a:prstGeom prst="rect">
            <a:avLst/>
          </a:prstGeom>
          <a:noFill/>
        </p:spPr>
        <p:txBody>
          <a:bodyPr wrap="square" rtlCol="0">
            <a:spAutoFit/>
          </a:bodyPr>
          <a:lstStyle/>
          <a:p>
            <a:pPr algn="ctr">
              <a:spcAft>
                <a:spcPts val="900"/>
              </a:spcAft>
              <a:buClr>
                <a:schemeClr val="accent4"/>
              </a:buClr>
            </a:pPr>
            <a:r>
              <a:rPr lang="en-US" sz="1600" b="1" dirty="0">
                <a:solidFill>
                  <a:schemeClr val="bg1"/>
                </a:solidFill>
                <a:effectLst/>
                <a:latin typeface="Poppins" pitchFamily="2" charset="77"/>
                <a:ea typeface="Calibri" panose="020F0502020204030204" pitchFamily="34" charset="0"/>
                <a:cs typeface="Poppins" pitchFamily="2" charset="77"/>
              </a:rPr>
              <a:t>Creating</a:t>
            </a:r>
            <a:r>
              <a:rPr lang="en-US" sz="1600" dirty="0">
                <a:solidFill>
                  <a:schemeClr val="bg1"/>
                </a:solidFill>
                <a:effectLst/>
                <a:latin typeface="Poppins" pitchFamily="2" charset="77"/>
                <a:ea typeface="Calibri" panose="020F0502020204030204" pitchFamily="34" charset="0"/>
                <a:cs typeface="Poppins" pitchFamily="2" charset="77"/>
              </a:rPr>
              <a:t> loving and nurturing environments</a:t>
            </a:r>
          </a:p>
          <a:p>
            <a:pPr algn="ctr">
              <a:spcAft>
                <a:spcPts val="900"/>
              </a:spcAft>
              <a:buClr>
                <a:schemeClr val="accent4"/>
              </a:buClr>
            </a:pPr>
            <a:r>
              <a:rPr lang="en-US" sz="1600" b="1" dirty="0">
                <a:solidFill>
                  <a:schemeClr val="bg1"/>
                </a:solidFill>
                <a:effectLst/>
                <a:latin typeface="Poppins" pitchFamily="2" charset="77"/>
                <a:ea typeface="Calibri" panose="020F0502020204030204" pitchFamily="34" charset="0"/>
                <a:cs typeface="Poppins" pitchFamily="2" charset="77"/>
              </a:rPr>
              <a:t>Treating</a:t>
            </a:r>
            <a:r>
              <a:rPr lang="en-US" sz="1600" dirty="0">
                <a:solidFill>
                  <a:schemeClr val="bg1"/>
                </a:solidFill>
                <a:effectLst/>
                <a:latin typeface="Poppins" pitchFamily="2" charset="77"/>
                <a:ea typeface="Calibri" panose="020F0502020204030204" pitchFamily="34" charset="0"/>
                <a:cs typeface="Poppins" pitchFamily="2" charset="77"/>
              </a:rPr>
              <a:t> everyone with dignity, respect, and compassion</a:t>
            </a:r>
          </a:p>
          <a:p>
            <a:pPr algn="ctr">
              <a:spcAft>
                <a:spcPts val="900"/>
              </a:spcAft>
              <a:buClr>
                <a:schemeClr val="accent4"/>
              </a:buClr>
            </a:pPr>
            <a:r>
              <a:rPr lang="en-US" sz="1600" b="1" dirty="0">
                <a:solidFill>
                  <a:schemeClr val="bg1"/>
                </a:solidFill>
                <a:effectLst/>
                <a:latin typeface="Poppins" pitchFamily="2" charset="77"/>
                <a:ea typeface="Calibri" panose="020F0502020204030204" pitchFamily="34" charset="0"/>
                <a:cs typeface="Poppins" pitchFamily="2" charset="77"/>
              </a:rPr>
              <a:t>Embracing</a:t>
            </a:r>
            <a:r>
              <a:rPr lang="en-US" sz="1600" dirty="0">
                <a:solidFill>
                  <a:schemeClr val="bg1"/>
                </a:solidFill>
                <a:effectLst/>
                <a:latin typeface="Poppins" pitchFamily="2" charset="77"/>
                <a:ea typeface="Calibri" panose="020F0502020204030204" pitchFamily="34" charset="0"/>
                <a:cs typeface="Poppins" pitchFamily="2" charset="77"/>
              </a:rPr>
              <a:t> differences </a:t>
            </a:r>
            <a:br>
              <a:rPr lang="en-US" sz="1600" dirty="0">
                <a:solidFill>
                  <a:schemeClr val="bg1"/>
                </a:solidFill>
                <a:effectLst/>
                <a:latin typeface="Poppins" pitchFamily="2" charset="77"/>
                <a:ea typeface="Calibri" panose="020F0502020204030204" pitchFamily="34" charset="0"/>
                <a:cs typeface="Poppins" pitchFamily="2" charset="77"/>
              </a:rPr>
            </a:br>
            <a:r>
              <a:rPr lang="en-US" sz="1600" dirty="0">
                <a:solidFill>
                  <a:schemeClr val="bg1"/>
                </a:solidFill>
                <a:effectLst/>
                <a:latin typeface="Poppins" pitchFamily="2" charset="77"/>
                <a:ea typeface="Calibri" panose="020F0502020204030204" pitchFamily="34" charset="0"/>
                <a:cs typeface="Poppins" pitchFamily="2" charset="77"/>
              </a:rPr>
              <a:t>and sharing power</a:t>
            </a:r>
          </a:p>
          <a:p>
            <a:pPr algn="ctr">
              <a:spcAft>
                <a:spcPts val="900"/>
              </a:spcAft>
              <a:buClr>
                <a:schemeClr val="accent4"/>
              </a:buClr>
            </a:pPr>
            <a:r>
              <a:rPr lang="en-US" sz="1600" dirty="0">
                <a:solidFill>
                  <a:schemeClr val="bg1"/>
                </a:solidFill>
                <a:effectLst/>
                <a:latin typeface="Poppins" pitchFamily="2" charset="77"/>
                <a:ea typeface="Calibri" panose="020F0502020204030204" pitchFamily="34" charset="0"/>
                <a:cs typeface="Poppins" pitchFamily="2" charset="77"/>
              </a:rPr>
              <a:t>Equitable </a:t>
            </a:r>
            <a:r>
              <a:rPr lang="en-US" sz="1600" b="1" dirty="0">
                <a:solidFill>
                  <a:schemeClr val="bg1"/>
                </a:solidFill>
                <a:effectLst/>
                <a:latin typeface="Poppins" pitchFamily="2" charset="77"/>
                <a:ea typeface="Calibri" panose="020F0502020204030204" pitchFamily="34" charset="0"/>
                <a:cs typeface="Poppins" pitchFamily="2" charset="77"/>
              </a:rPr>
              <a:t>access</a:t>
            </a:r>
            <a:r>
              <a:rPr lang="en-US" sz="1600" dirty="0">
                <a:solidFill>
                  <a:schemeClr val="bg1"/>
                </a:solidFill>
                <a:effectLst/>
                <a:latin typeface="Poppins" pitchFamily="2" charset="77"/>
                <a:ea typeface="Calibri" panose="020F0502020204030204" pitchFamily="34" charset="0"/>
                <a:cs typeface="Poppins" pitchFamily="2" charset="77"/>
              </a:rPr>
              <a:t> to our programs and services</a:t>
            </a:r>
          </a:p>
          <a:p>
            <a:pPr algn="ctr">
              <a:spcAft>
                <a:spcPts val="900"/>
              </a:spcAft>
              <a:buClr>
                <a:schemeClr val="accent4"/>
              </a:buClr>
            </a:pPr>
            <a:r>
              <a:rPr lang="en-US" sz="1600" b="1" dirty="0">
                <a:solidFill>
                  <a:schemeClr val="bg1"/>
                </a:solidFill>
                <a:effectLst/>
                <a:latin typeface="Poppins" pitchFamily="2" charset="77"/>
                <a:ea typeface="Calibri" panose="020F0502020204030204" pitchFamily="34" charset="0"/>
                <a:cs typeface="Poppins" pitchFamily="2" charset="77"/>
              </a:rPr>
              <a:t>Partnerships</a:t>
            </a:r>
            <a:r>
              <a:rPr lang="en-US" sz="1600" dirty="0">
                <a:solidFill>
                  <a:schemeClr val="bg1"/>
                </a:solidFill>
                <a:effectLst/>
                <a:latin typeface="Poppins" pitchFamily="2" charset="77"/>
                <a:ea typeface="Calibri" panose="020F0502020204030204" pitchFamily="34" charset="0"/>
                <a:cs typeface="Poppins" pitchFamily="2" charset="77"/>
              </a:rPr>
              <a:t> to </a:t>
            </a:r>
            <a:br>
              <a:rPr lang="en-US" sz="1600" dirty="0">
                <a:solidFill>
                  <a:schemeClr val="bg1"/>
                </a:solidFill>
                <a:effectLst/>
                <a:latin typeface="Poppins" pitchFamily="2" charset="77"/>
                <a:ea typeface="Calibri" panose="020F0502020204030204" pitchFamily="34" charset="0"/>
                <a:cs typeface="Poppins" pitchFamily="2" charset="77"/>
              </a:rPr>
            </a:br>
            <a:r>
              <a:rPr lang="en-US" sz="1600" dirty="0">
                <a:solidFill>
                  <a:schemeClr val="bg1"/>
                </a:solidFill>
                <a:effectLst/>
                <a:latin typeface="Poppins" pitchFamily="2" charset="77"/>
                <a:ea typeface="Calibri" panose="020F0502020204030204" pitchFamily="34" charset="0"/>
                <a:cs typeface="Poppins" pitchFamily="2" charset="77"/>
              </a:rPr>
              <a:t>increase impact</a:t>
            </a:r>
          </a:p>
          <a:p>
            <a:pPr algn="ctr">
              <a:spcAft>
                <a:spcPts val="900"/>
              </a:spcAft>
              <a:buClr>
                <a:schemeClr val="accent4"/>
              </a:buClr>
            </a:pPr>
            <a:r>
              <a:rPr lang="en-US" sz="1600" dirty="0">
                <a:solidFill>
                  <a:schemeClr val="bg1"/>
                </a:solidFill>
                <a:effectLst/>
                <a:latin typeface="Poppins" pitchFamily="2" charset="77"/>
                <a:ea typeface="Calibri" panose="020F0502020204030204" pitchFamily="34" charset="0"/>
                <a:cs typeface="Poppins" pitchFamily="2" charset="77"/>
              </a:rPr>
              <a:t>Bringing </a:t>
            </a:r>
            <a:r>
              <a:rPr lang="en-US" sz="1600" b="1" dirty="0">
                <a:solidFill>
                  <a:schemeClr val="bg1"/>
                </a:solidFill>
                <a:effectLst/>
                <a:latin typeface="Poppins" pitchFamily="2" charset="77"/>
                <a:ea typeface="Calibri" panose="020F0502020204030204" pitchFamily="34" charset="0"/>
                <a:cs typeface="Poppins" pitchFamily="2" charset="77"/>
              </a:rPr>
              <a:t>joy</a:t>
            </a:r>
            <a:r>
              <a:rPr lang="en-US" sz="1600" dirty="0">
                <a:solidFill>
                  <a:schemeClr val="bg1"/>
                </a:solidFill>
                <a:effectLst/>
                <a:latin typeface="Poppins" pitchFamily="2" charset="77"/>
                <a:ea typeface="Calibri" panose="020F0502020204030204" pitchFamily="34" charset="0"/>
                <a:cs typeface="Poppins" pitchFamily="2" charset="77"/>
              </a:rPr>
              <a:t> and </a:t>
            </a:r>
            <a:br>
              <a:rPr lang="en-US" sz="1600" dirty="0">
                <a:solidFill>
                  <a:schemeClr val="bg1"/>
                </a:solidFill>
                <a:effectLst/>
                <a:latin typeface="Poppins" pitchFamily="2" charset="77"/>
                <a:ea typeface="Calibri" panose="020F0502020204030204" pitchFamily="34" charset="0"/>
                <a:cs typeface="Poppins" pitchFamily="2" charset="77"/>
              </a:rPr>
            </a:br>
            <a:r>
              <a:rPr lang="en-US" sz="1600" b="1" dirty="0">
                <a:solidFill>
                  <a:schemeClr val="bg1"/>
                </a:solidFill>
                <a:effectLst/>
                <a:latin typeface="Poppins" pitchFamily="2" charset="77"/>
                <a:ea typeface="Calibri" panose="020F0502020204030204" pitchFamily="34" charset="0"/>
                <a:cs typeface="Poppins" pitchFamily="2" charset="77"/>
              </a:rPr>
              <a:t>gratitude </a:t>
            </a:r>
            <a:r>
              <a:rPr lang="en-US" sz="1600" dirty="0">
                <a:solidFill>
                  <a:schemeClr val="bg1"/>
                </a:solidFill>
                <a:effectLst/>
                <a:latin typeface="Poppins" pitchFamily="2" charset="77"/>
                <a:ea typeface="Calibri" panose="020F0502020204030204" pitchFamily="34" charset="0"/>
                <a:cs typeface="Poppins" pitchFamily="2" charset="77"/>
              </a:rPr>
              <a:t>to </a:t>
            </a:r>
            <a:br>
              <a:rPr lang="en-US" sz="1600" dirty="0">
                <a:solidFill>
                  <a:schemeClr val="bg1"/>
                </a:solidFill>
                <a:effectLst/>
                <a:latin typeface="Poppins" pitchFamily="2" charset="77"/>
                <a:ea typeface="Calibri" panose="020F0502020204030204" pitchFamily="34" charset="0"/>
                <a:cs typeface="Poppins" pitchFamily="2" charset="77"/>
              </a:rPr>
            </a:br>
            <a:r>
              <a:rPr lang="en-US" sz="1600" dirty="0">
                <a:solidFill>
                  <a:schemeClr val="bg1"/>
                </a:solidFill>
                <a:effectLst/>
                <a:latin typeface="Poppins" pitchFamily="2" charset="77"/>
                <a:ea typeface="Calibri" panose="020F0502020204030204" pitchFamily="34" charset="0"/>
                <a:cs typeface="Poppins" pitchFamily="2" charset="77"/>
              </a:rPr>
              <a:t>everything we do</a:t>
            </a:r>
          </a:p>
        </p:txBody>
      </p:sp>
    </p:spTree>
    <p:extLst>
      <p:ext uri="{BB962C8B-B14F-4D97-AF65-F5344CB8AC3E}">
        <p14:creationId xmlns:p14="http://schemas.microsoft.com/office/powerpoint/2010/main" val="3823386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aphic 17">
            <a:extLst>
              <a:ext uri="{FF2B5EF4-FFF2-40B4-BE49-F238E27FC236}">
                <a16:creationId xmlns:a16="http://schemas.microsoft.com/office/drawing/2014/main" id="{73600506-459B-7DE1-F246-AA2F5D5842D4}"/>
              </a:ext>
            </a:extLst>
          </p:cNvPr>
          <p:cNvGrpSpPr/>
          <p:nvPr/>
        </p:nvGrpSpPr>
        <p:grpSpPr>
          <a:xfrm>
            <a:off x="-5080" y="3810"/>
            <a:ext cx="12197079" cy="6864349"/>
            <a:chOff x="-5080" y="3810"/>
            <a:chExt cx="12197079" cy="6864349"/>
          </a:xfrm>
          <a:solidFill>
            <a:srgbClr val="000000"/>
          </a:solidFill>
        </p:grpSpPr>
        <p:sp>
          <p:nvSpPr>
            <p:cNvPr id="20" name="Freeform 19">
              <a:extLst>
                <a:ext uri="{FF2B5EF4-FFF2-40B4-BE49-F238E27FC236}">
                  <a16:creationId xmlns:a16="http://schemas.microsoft.com/office/drawing/2014/main" id="{9D92EA8E-4EA1-D875-497A-81D6FD9E6807}"/>
                </a:ext>
              </a:extLst>
            </p:cNvPr>
            <p:cNvSpPr/>
            <p:nvPr/>
          </p:nvSpPr>
          <p:spPr>
            <a:xfrm>
              <a:off x="5142228" y="3810"/>
              <a:ext cx="7049771" cy="6864349"/>
            </a:xfrm>
            <a:custGeom>
              <a:avLst/>
              <a:gdLst>
                <a:gd name="connsiteX0" fmla="*/ 981710 w 7030720"/>
                <a:gd name="connsiteY0" fmla="*/ 0 h 6864349"/>
                <a:gd name="connsiteX1" fmla="*/ 7030720 w 7030720"/>
                <a:gd name="connsiteY1" fmla="*/ 0 h 6864349"/>
                <a:gd name="connsiteX2" fmla="*/ 7030720 w 7030720"/>
                <a:gd name="connsiteY2" fmla="*/ 6864350 h 6864349"/>
                <a:gd name="connsiteX3" fmla="*/ 981710 w 7030720"/>
                <a:gd name="connsiteY3" fmla="*/ 6864350 h 6864349"/>
                <a:gd name="connsiteX4" fmla="*/ 852170 w 7030720"/>
                <a:gd name="connsiteY4" fmla="*/ 5852160 h 6864349"/>
                <a:gd name="connsiteX5" fmla="*/ 840740 w 7030720"/>
                <a:gd name="connsiteY5" fmla="*/ 5702300 h 6864349"/>
                <a:gd name="connsiteX6" fmla="*/ 852170 w 7030720"/>
                <a:gd name="connsiteY6" fmla="*/ 5621020 h 6864349"/>
                <a:gd name="connsiteX7" fmla="*/ 861060 w 7030720"/>
                <a:gd name="connsiteY7" fmla="*/ 5601970 h 6864349"/>
                <a:gd name="connsiteX8" fmla="*/ 902970 w 7030720"/>
                <a:gd name="connsiteY8" fmla="*/ 5582920 h 6864349"/>
                <a:gd name="connsiteX9" fmla="*/ 943610 w 7030720"/>
                <a:gd name="connsiteY9" fmla="*/ 5604510 h 6864349"/>
                <a:gd name="connsiteX10" fmla="*/ 1005840 w 7030720"/>
                <a:gd name="connsiteY10" fmla="*/ 5648960 h 6864349"/>
                <a:gd name="connsiteX11" fmla="*/ 1357630 w 7030720"/>
                <a:gd name="connsiteY11" fmla="*/ 5765800 h 6864349"/>
                <a:gd name="connsiteX12" fmla="*/ 1963420 w 7030720"/>
                <a:gd name="connsiteY12" fmla="*/ 5144770 h 6864349"/>
                <a:gd name="connsiteX13" fmla="*/ 1357630 w 7030720"/>
                <a:gd name="connsiteY13" fmla="*/ 4523740 h 6864349"/>
                <a:gd name="connsiteX14" fmla="*/ 1007110 w 7030720"/>
                <a:gd name="connsiteY14" fmla="*/ 4640580 h 6864349"/>
                <a:gd name="connsiteX15" fmla="*/ 944880 w 7030720"/>
                <a:gd name="connsiteY15" fmla="*/ 4685030 h 6864349"/>
                <a:gd name="connsiteX16" fmla="*/ 904240 w 7030720"/>
                <a:gd name="connsiteY16" fmla="*/ 4706620 h 6864349"/>
                <a:gd name="connsiteX17" fmla="*/ 863600 w 7030720"/>
                <a:gd name="connsiteY17" fmla="*/ 4687570 h 6864349"/>
                <a:gd name="connsiteX18" fmla="*/ 853440 w 7030720"/>
                <a:gd name="connsiteY18" fmla="*/ 4668520 h 6864349"/>
                <a:gd name="connsiteX19" fmla="*/ 842010 w 7030720"/>
                <a:gd name="connsiteY19" fmla="*/ 4588510 h 6864349"/>
                <a:gd name="connsiteX20" fmla="*/ 853440 w 7030720"/>
                <a:gd name="connsiteY20" fmla="*/ 4442460 h 6864349"/>
                <a:gd name="connsiteX21" fmla="*/ 981710 w 7030720"/>
                <a:gd name="connsiteY21" fmla="*/ 3436620 h 6864349"/>
                <a:gd name="connsiteX22" fmla="*/ 1109980 w 7030720"/>
                <a:gd name="connsiteY22" fmla="*/ 2433320 h 6864349"/>
                <a:gd name="connsiteX23" fmla="*/ 1122680 w 7030720"/>
                <a:gd name="connsiteY23" fmla="*/ 2268220 h 6864349"/>
                <a:gd name="connsiteX24" fmla="*/ 1102360 w 7030720"/>
                <a:gd name="connsiteY24" fmla="*/ 2139950 h 6864349"/>
                <a:gd name="connsiteX25" fmla="*/ 1080770 w 7030720"/>
                <a:gd name="connsiteY25" fmla="*/ 2098040 h 6864349"/>
                <a:gd name="connsiteX26" fmla="*/ 904240 w 7030720"/>
                <a:gd name="connsiteY26" fmla="*/ 2023110 h 6864349"/>
                <a:gd name="connsiteX27" fmla="*/ 811530 w 7030720"/>
                <a:gd name="connsiteY27" fmla="*/ 2068830 h 6864349"/>
                <a:gd name="connsiteX28" fmla="*/ 756920 w 7030720"/>
                <a:gd name="connsiteY28" fmla="*/ 2108200 h 6864349"/>
                <a:gd name="connsiteX29" fmla="*/ 477520 w 7030720"/>
                <a:gd name="connsiteY29" fmla="*/ 2203450 h 6864349"/>
                <a:gd name="connsiteX30" fmla="*/ 0 w 7030720"/>
                <a:gd name="connsiteY30" fmla="*/ 1710690 h 6864349"/>
                <a:gd name="connsiteX31" fmla="*/ 477520 w 7030720"/>
                <a:gd name="connsiteY31" fmla="*/ 1219200 h 6864349"/>
                <a:gd name="connsiteX32" fmla="*/ 756920 w 7030720"/>
                <a:gd name="connsiteY32" fmla="*/ 1313180 h 6864349"/>
                <a:gd name="connsiteX33" fmla="*/ 811530 w 7030720"/>
                <a:gd name="connsiteY33" fmla="*/ 1352550 h 6864349"/>
                <a:gd name="connsiteX34" fmla="*/ 902970 w 7030720"/>
                <a:gd name="connsiteY34" fmla="*/ 1398270 h 6864349"/>
                <a:gd name="connsiteX35" fmla="*/ 1080770 w 7030720"/>
                <a:gd name="connsiteY35" fmla="*/ 1324610 h 6864349"/>
                <a:gd name="connsiteX36" fmla="*/ 1102360 w 7030720"/>
                <a:gd name="connsiteY36" fmla="*/ 1283970 h 6864349"/>
                <a:gd name="connsiteX37" fmla="*/ 1123950 w 7030720"/>
                <a:gd name="connsiteY37" fmla="*/ 1154430 h 6864349"/>
                <a:gd name="connsiteX38" fmla="*/ 1111250 w 7030720"/>
                <a:gd name="connsiteY38" fmla="*/ 989330 h 6864349"/>
                <a:gd name="connsiteX39" fmla="*/ 981710 w 7030720"/>
                <a:gd name="connsiteY39" fmla="*/ 0 h 686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030720" h="6864349">
                  <a:moveTo>
                    <a:pt x="981710" y="0"/>
                  </a:moveTo>
                  <a:lnTo>
                    <a:pt x="7030720" y="0"/>
                  </a:lnTo>
                  <a:lnTo>
                    <a:pt x="7030720" y="6864350"/>
                  </a:lnTo>
                  <a:lnTo>
                    <a:pt x="981710" y="6864350"/>
                  </a:lnTo>
                  <a:lnTo>
                    <a:pt x="852170" y="5852160"/>
                  </a:lnTo>
                  <a:cubicBezTo>
                    <a:pt x="844550" y="5786120"/>
                    <a:pt x="840740" y="5739130"/>
                    <a:pt x="840740" y="5702300"/>
                  </a:cubicBezTo>
                  <a:cubicBezTo>
                    <a:pt x="840740" y="5666740"/>
                    <a:pt x="844550" y="5641340"/>
                    <a:pt x="852170" y="5621020"/>
                  </a:cubicBezTo>
                  <a:cubicBezTo>
                    <a:pt x="854710" y="5614670"/>
                    <a:pt x="857250" y="5609590"/>
                    <a:pt x="861060" y="5601970"/>
                  </a:cubicBezTo>
                  <a:cubicBezTo>
                    <a:pt x="871220" y="5585460"/>
                    <a:pt x="885190" y="5579110"/>
                    <a:pt x="902970" y="5582920"/>
                  </a:cubicBezTo>
                  <a:cubicBezTo>
                    <a:pt x="909320" y="5584190"/>
                    <a:pt x="923290" y="5589270"/>
                    <a:pt x="943610" y="5604510"/>
                  </a:cubicBezTo>
                  <a:cubicBezTo>
                    <a:pt x="966470" y="5622290"/>
                    <a:pt x="986790" y="5636260"/>
                    <a:pt x="1005840" y="5648960"/>
                  </a:cubicBezTo>
                  <a:cubicBezTo>
                    <a:pt x="1122680" y="5727700"/>
                    <a:pt x="1236980" y="5765800"/>
                    <a:pt x="1357630" y="5765800"/>
                  </a:cubicBezTo>
                  <a:cubicBezTo>
                    <a:pt x="1696720" y="5765800"/>
                    <a:pt x="1963420" y="5492750"/>
                    <a:pt x="1963420" y="5144770"/>
                  </a:cubicBezTo>
                  <a:cubicBezTo>
                    <a:pt x="1963420" y="4796790"/>
                    <a:pt x="1696720" y="4523740"/>
                    <a:pt x="1357630" y="4523740"/>
                  </a:cubicBezTo>
                  <a:cubicBezTo>
                    <a:pt x="1238250" y="4523740"/>
                    <a:pt x="1122680" y="4561840"/>
                    <a:pt x="1007110" y="4640580"/>
                  </a:cubicBezTo>
                  <a:cubicBezTo>
                    <a:pt x="988060" y="4653280"/>
                    <a:pt x="967740" y="4668520"/>
                    <a:pt x="944880" y="4685030"/>
                  </a:cubicBezTo>
                  <a:cubicBezTo>
                    <a:pt x="929640" y="4696460"/>
                    <a:pt x="915670" y="4704080"/>
                    <a:pt x="904240" y="4706620"/>
                  </a:cubicBezTo>
                  <a:cubicBezTo>
                    <a:pt x="883920" y="4711700"/>
                    <a:pt x="869950" y="4699000"/>
                    <a:pt x="863600" y="4687570"/>
                  </a:cubicBezTo>
                  <a:cubicBezTo>
                    <a:pt x="859790" y="4681220"/>
                    <a:pt x="855980" y="4674870"/>
                    <a:pt x="853440" y="4668520"/>
                  </a:cubicBezTo>
                  <a:cubicBezTo>
                    <a:pt x="845820" y="4649470"/>
                    <a:pt x="842010" y="4624070"/>
                    <a:pt x="842010" y="4588510"/>
                  </a:cubicBezTo>
                  <a:cubicBezTo>
                    <a:pt x="842010" y="4552950"/>
                    <a:pt x="845820" y="4504690"/>
                    <a:pt x="853440" y="4442460"/>
                  </a:cubicBezTo>
                  <a:cubicBezTo>
                    <a:pt x="853440" y="4441190"/>
                    <a:pt x="853440" y="4438650"/>
                    <a:pt x="981710" y="3436620"/>
                  </a:cubicBezTo>
                  <a:cubicBezTo>
                    <a:pt x="982980" y="3426460"/>
                    <a:pt x="1107440" y="2448560"/>
                    <a:pt x="1109980" y="2433320"/>
                  </a:cubicBezTo>
                  <a:cubicBezTo>
                    <a:pt x="1118870" y="2362200"/>
                    <a:pt x="1122680" y="2310130"/>
                    <a:pt x="1122680" y="2268220"/>
                  </a:cubicBezTo>
                  <a:cubicBezTo>
                    <a:pt x="1122680" y="2214880"/>
                    <a:pt x="1116330" y="2174240"/>
                    <a:pt x="1102360" y="2139950"/>
                  </a:cubicBezTo>
                  <a:cubicBezTo>
                    <a:pt x="1097280" y="2125980"/>
                    <a:pt x="1089660" y="2110740"/>
                    <a:pt x="1080770" y="2098040"/>
                  </a:cubicBezTo>
                  <a:cubicBezTo>
                    <a:pt x="1041400" y="2035810"/>
                    <a:pt x="972820" y="2007870"/>
                    <a:pt x="904240" y="2023110"/>
                  </a:cubicBezTo>
                  <a:cubicBezTo>
                    <a:pt x="872490" y="2029460"/>
                    <a:pt x="842010" y="2045970"/>
                    <a:pt x="811530" y="2068830"/>
                  </a:cubicBezTo>
                  <a:cubicBezTo>
                    <a:pt x="795020" y="2081530"/>
                    <a:pt x="777240" y="2095500"/>
                    <a:pt x="756920" y="2108200"/>
                  </a:cubicBezTo>
                  <a:cubicBezTo>
                    <a:pt x="661670" y="2171700"/>
                    <a:pt x="570230" y="2203450"/>
                    <a:pt x="477520" y="2203450"/>
                  </a:cubicBezTo>
                  <a:cubicBezTo>
                    <a:pt x="209550" y="2203450"/>
                    <a:pt x="0" y="1987550"/>
                    <a:pt x="0" y="1710690"/>
                  </a:cubicBezTo>
                  <a:cubicBezTo>
                    <a:pt x="0" y="1435100"/>
                    <a:pt x="209550" y="1219200"/>
                    <a:pt x="477520" y="1219200"/>
                  </a:cubicBezTo>
                  <a:cubicBezTo>
                    <a:pt x="570230" y="1219200"/>
                    <a:pt x="661670" y="1249680"/>
                    <a:pt x="756920" y="1313180"/>
                  </a:cubicBezTo>
                  <a:cubicBezTo>
                    <a:pt x="775970" y="1325880"/>
                    <a:pt x="793750" y="1339850"/>
                    <a:pt x="811530" y="1352550"/>
                  </a:cubicBezTo>
                  <a:cubicBezTo>
                    <a:pt x="842010" y="1376680"/>
                    <a:pt x="872490" y="1391920"/>
                    <a:pt x="902970" y="1398270"/>
                  </a:cubicBezTo>
                  <a:cubicBezTo>
                    <a:pt x="972820" y="1414780"/>
                    <a:pt x="1041400" y="1385570"/>
                    <a:pt x="1080770" y="1324610"/>
                  </a:cubicBezTo>
                  <a:cubicBezTo>
                    <a:pt x="1089660" y="1311910"/>
                    <a:pt x="1097280" y="1296670"/>
                    <a:pt x="1102360" y="1283970"/>
                  </a:cubicBezTo>
                  <a:cubicBezTo>
                    <a:pt x="1116330" y="1248410"/>
                    <a:pt x="1123950" y="1207770"/>
                    <a:pt x="1123950" y="1154430"/>
                  </a:cubicBezTo>
                  <a:cubicBezTo>
                    <a:pt x="1123950" y="1112520"/>
                    <a:pt x="1120140" y="1060450"/>
                    <a:pt x="1111250" y="989330"/>
                  </a:cubicBezTo>
                  <a:cubicBezTo>
                    <a:pt x="1107440" y="981710"/>
                    <a:pt x="1010920" y="227330"/>
                    <a:pt x="981710" y="0"/>
                  </a:cubicBezTo>
                  <a:close/>
                </a:path>
              </a:pathLst>
            </a:custGeom>
            <a:solidFill>
              <a:schemeClr val="accent2"/>
            </a:solidFill>
            <a:ln w="1270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3E1F35F-F048-CCA1-FB45-8ACA83C7CE40}"/>
                </a:ext>
              </a:extLst>
            </p:cNvPr>
            <p:cNvSpPr/>
            <p:nvPr/>
          </p:nvSpPr>
          <p:spPr>
            <a:xfrm>
              <a:off x="-5080" y="3810"/>
              <a:ext cx="6979920" cy="6863080"/>
            </a:xfrm>
            <a:custGeom>
              <a:avLst/>
              <a:gdLst>
                <a:gd name="connsiteX0" fmla="*/ 0 w 6979920"/>
                <a:gd name="connsiteY0" fmla="*/ 0 h 6863080"/>
                <a:gd name="connsiteX1" fmla="*/ 5999480 w 6979920"/>
                <a:gd name="connsiteY1" fmla="*/ 0 h 6863080"/>
                <a:gd name="connsiteX2" fmla="*/ 6000750 w 6979920"/>
                <a:gd name="connsiteY2" fmla="*/ 7620 h 6863080"/>
                <a:gd name="connsiteX3" fmla="*/ 6129020 w 6979920"/>
                <a:gd name="connsiteY3" fmla="*/ 1010920 h 6863080"/>
                <a:gd name="connsiteX4" fmla="*/ 6140450 w 6979920"/>
                <a:gd name="connsiteY4" fmla="*/ 1159510 h 6863080"/>
                <a:gd name="connsiteX5" fmla="*/ 6127750 w 6979920"/>
                <a:gd name="connsiteY5" fmla="*/ 1242060 h 6863080"/>
                <a:gd name="connsiteX6" fmla="*/ 6118860 w 6979920"/>
                <a:gd name="connsiteY6" fmla="*/ 1258570 h 6863080"/>
                <a:gd name="connsiteX7" fmla="*/ 6076950 w 6979920"/>
                <a:gd name="connsiteY7" fmla="*/ 1277620 h 6863080"/>
                <a:gd name="connsiteX8" fmla="*/ 6037580 w 6979920"/>
                <a:gd name="connsiteY8" fmla="*/ 1256030 h 6863080"/>
                <a:gd name="connsiteX9" fmla="*/ 5974080 w 6979920"/>
                <a:gd name="connsiteY9" fmla="*/ 1210310 h 6863080"/>
                <a:gd name="connsiteX10" fmla="*/ 5623560 w 6979920"/>
                <a:gd name="connsiteY10" fmla="*/ 1094740 h 6863080"/>
                <a:gd name="connsiteX11" fmla="*/ 5017770 w 6979920"/>
                <a:gd name="connsiteY11" fmla="*/ 1715770 h 6863080"/>
                <a:gd name="connsiteX12" fmla="*/ 5623560 w 6979920"/>
                <a:gd name="connsiteY12" fmla="*/ 2336800 h 6863080"/>
                <a:gd name="connsiteX13" fmla="*/ 5974080 w 6979920"/>
                <a:gd name="connsiteY13" fmla="*/ 2219960 h 6863080"/>
                <a:gd name="connsiteX14" fmla="*/ 6037580 w 6979920"/>
                <a:gd name="connsiteY14" fmla="*/ 2174240 h 6863080"/>
                <a:gd name="connsiteX15" fmla="*/ 6078220 w 6979920"/>
                <a:gd name="connsiteY15" fmla="*/ 2152650 h 6863080"/>
                <a:gd name="connsiteX16" fmla="*/ 6118860 w 6979920"/>
                <a:gd name="connsiteY16" fmla="*/ 2172970 h 6863080"/>
                <a:gd name="connsiteX17" fmla="*/ 6127750 w 6979920"/>
                <a:gd name="connsiteY17" fmla="*/ 2190750 h 6863080"/>
                <a:gd name="connsiteX18" fmla="*/ 6139180 w 6979920"/>
                <a:gd name="connsiteY18" fmla="*/ 2272030 h 6863080"/>
                <a:gd name="connsiteX19" fmla="*/ 6127750 w 6979920"/>
                <a:gd name="connsiteY19" fmla="*/ 2416810 h 6863080"/>
                <a:gd name="connsiteX20" fmla="*/ 5999480 w 6979920"/>
                <a:gd name="connsiteY20" fmla="*/ 3423920 h 6863080"/>
                <a:gd name="connsiteX21" fmla="*/ 5871210 w 6979920"/>
                <a:gd name="connsiteY21" fmla="*/ 4427220 h 6863080"/>
                <a:gd name="connsiteX22" fmla="*/ 5858510 w 6979920"/>
                <a:gd name="connsiteY22" fmla="*/ 4592320 h 6863080"/>
                <a:gd name="connsiteX23" fmla="*/ 5878830 w 6979920"/>
                <a:gd name="connsiteY23" fmla="*/ 4720590 h 6863080"/>
                <a:gd name="connsiteX24" fmla="*/ 5900420 w 6979920"/>
                <a:gd name="connsiteY24" fmla="*/ 4761230 h 6863080"/>
                <a:gd name="connsiteX25" fmla="*/ 6076950 w 6979920"/>
                <a:gd name="connsiteY25" fmla="*/ 4836160 h 6863080"/>
                <a:gd name="connsiteX26" fmla="*/ 6168390 w 6979920"/>
                <a:gd name="connsiteY26" fmla="*/ 4790440 h 6863080"/>
                <a:gd name="connsiteX27" fmla="*/ 6223000 w 6979920"/>
                <a:gd name="connsiteY27" fmla="*/ 4751070 h 6863080"/>
                <a:gd name="connsiteX28" fmla="*/ 6502400 w 6979920"/>
                <a:gd name="connsiteY28" fmla="*/ 4657090 h 6863080"/>
                <a:gd name="connsiteX29" fmla="*/ 6979920 w 6979920"/>
                <a:gd name="connsiteY29" fmla="*/ 5148580 h 6863080"/>
                <a:gd name="connsiteX30" fmla="*/ 6502400 w 6979920"/>
                <a:gd name="connsiteY30" fmla="*/ 5641340 h 6863080"/>
                <a:gd name="connsiteX31" fmla="*/ 6221730 w 6979920"/>
                <a:gd name="connsiteY31" fmla="*/ 5546090 h 6863080"/>
                <a:gd name="connsiteX32" fmla="*/ 6167120 w 6979920"/>
                <a:gd name="connsiteY32" fmla="*/ 5506720 h 6863080"/>
                <a:gd name="connsiteX33" fmla="*/ 6075680 w 6979920"/>
                <a:gd name="connsiteY33" fmla="*/ 5461000 h 6863080"/>
                <a:gd name="connsiteX34" fmla="*/ 5897880 w 6979920"/>
                <a:gd name="connsiteY34" fmla="*/ 5535930 h 6863080"/>
                <a:gd name="connsiteX35" fmla="*/ 5877560 w 6979920"/>
                <a:gd name="connsiteY35" fmla="*/ 5575300 h 6863080"/>
                <a:gd name="connsiteX36" fmla="*/ 5855970 w 6979920"/>
                <a:gd name="connsiteY36" fmla="*/ 5703570 h 6863080"/>
                <a:gd name="connsiteX37" fmla="*/ 5868670 w 6979920"/>
                <a:gd name="connsiteY37" fmla="*/ 5868670 h 6863080"/>
                <a:gd name="connsiteX38" fmla="*/ 5995670 w 6979920"/>
                <a:gd name="connsiteY38" fmla="*/ 6863080 h 6863080"/>
                <a:gd name="connsiteX39" fmla="*/ 0 w 6979920"/>
                <a:gd name="connsiteY39" fmla="*/ 6863080 h 6863080"/>
                <a:gd name="connsiteX40" fmla="*/ 0 w 6979920"/>
                <a:gd name="connsiteY40"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979920" h="6863080">
                  <a:moveTo>
                    <a:pt x="0" y="0"/>
                  </a:moveTo>
                  <a:lnTo>
                    <a:pt x="5999480" y="0"/>
                  </a:lnTo>
                  <a:lnTo>
                    <a:pt x="6000750" y="7620"/>
                  </a:lnTo>
                  <a:cubicBezTo>
                    <a:pt x="6123940" y="976630"/>
                    <a:pt x="6129020" y="1010920"/>
                    <a:pt x="6129020" y="1010920"/>
                  </a:cubicBezTo>
                  <a:cubicBezTo>
                    <a:pt x="6136640" y="1075690"/>
                    <a:pt x="6140450" y="1122680"/>
                    <a:pt x="6140450" y="1159510"/>
                  </a:cubicBezTo>
                  <a:cubicBezTo>
                    <a:pt x="6140450" y="1195070"/>
                    <a:pt x="6136640" y="1220470"/>
                    <a:pt x="6127750" y="1242060"/>
                  </a:cubicBezTo>
                  <a:cubicBezTo>
                    <a:pt x="6125210" y="1247140"/>
                    <a:pt x="6122670" y="1253490"/>
                    <a:pt x="6118860" y="1258570"/>
                  </a:cubicBezTo>
                  <a:cubicBezTo>
                    <a:pt x="6108700" y="1275080"/>
                    <a:pt x="6094730" y="1281430"/>
                    <a:pt x="6076950" y="1277620"/>
                  </a:cubicBezTo>
                  <a:cubicBezTo>
                    <a:pt x="6070600" y="1276350"/>
                    <a:pt x="6056630" y="1271270"/>
                    <a:pt x="6037580" y="1256030"/>
                  </a:cubicBezTo>
                  <a:cubicBezTo>
                    <a:pt x="6017260" y="1240790"/>
                    <a:pt x="5996940" y="1225550"/>
                    <a:pt x="5974080" y="1210310"/>
                  </a:cubicBezTo>
                  <a:cubicBezTo>
                    <a:pt x="5857240" y="1132840"/>
                    <a:pt x="5742940" y="1094740"/>
                    <a:pt x="5623560" y="1094740"/>
                  </a:cubicBezTo>
                  <a:cubicBezTo>
                    <a:pt x="5283200" y="1094740"/>
                    <a:pt x="5017770" y="1367790"/>
                    <a:pt x="5017770" y="1715770"/>
                  </a:cubicBezTo>
                  <a:cubicBezTo>
                    <a:pt x="5017770" y="2063750"/>
                    <a:pt x="5283200" y="2336800"/>
                    <a:pt x="5623560" y="2336800"/>
                  </a:cubicBezTo>
                  <a:cubicBezTo>
                    <a:pt x="5742940" y="2336800"/>
                    <a:pt x="5857240" y="2298700"/>
                    <a:pt x="5974080" y="2219960"/>
                  </a:cubicBezTo>
                  <a:cubicBezTo>
                    <a:pt x="5996940" y="2205990"/>
                    <a:pt x="6017260" y="2189480"/>
                    <a:pt x="6037580" y="2174240"/>
                  </a:cubicBezTo>
                  <a:cubicBezTo>
                    <a:pt x="6055360" y="2160270"/>
                    <a:pt x="6069330" y="2155190"/>
                    <a:pt x="6078220" y="2152650"/>
                  </a:cubicBezTo>
                  <a:cubicBezTo>
                    <a:pt x="6094730" y="2148840"/>
                    <a:pt x="6108700" y="2155190"/>
                    <a:pt x="6118860" y="2172970"/>
                  </a:cubicBezTo>
                  <a:cubicBezTo>
                    <a:pt x="6122670" y="2178050"/>
                    <a:pt x="6125210" y="2183130"/>
                    <a:pt x="6127750" y="2190750"/>
                  </a:cubicBezTo>
                  <a:cubicBezTo>
                    <a:pt x="6135370" y="2209800"/>
                    <a:pt x="6139180" y="2235200"/>
                    <a:pt x="6139180" y="2272030"/>
                  </a:cubicBezTo>
                  <a:cubicBezTo>
                    <a:pt x="6139180" y="2307590"/>
                    <a:pt x="6135370" y="2355850"/>
                    <a:pt x="6127750" y="2416810"/>
                  </a:cubicBezTo>
                  <a:cubicBezTo>
                    <a:pt x="6127750" y="2419350"/>
                    <a:pt x="6126480" y="2420620"/>
                    <a:pt x="5999480" y="3423920"/>
                  </a:cubicBezTo>
                  <a:cubicBezTo>
                    <a:pt x="5999480" y="3423920"/>
                    <a:pt x="5872480" y="4411980"/>
                    <a:pt x="5871210" y="4427220"/>
                  </a:cubicBezTo>
                  <a:cubicBezTo>
                    <a:pt x="5862320" y="4499610"/>
                    <a:pt x="5858510" y="4550410"/>
                    <a:pt x="5858510" y="4592320"/>
                  </a:cubicBezTo>
                  <a:cubicBezTo>
                    <a:pt x="5858510" y="4645660"/>
                    <a:pt x="5864860" y="4686300"/>
                    <a:pt x="5878830" y="4720590"/>
                  </a:cubicBezTo>
                  <a:cubicBezTo>
                    <a:pt x="5883910" y="4734560"/>
                    <a:pt x="5891530" y="4747260"/>
                    <a:pt x="5900420" y="4761230"/>
                  </a:cubicBezTo>
                  <a:cubicBezTo>
                    <a:pt x="5941060" y="4823460"/>
                    <a:pt x="6008370" y="4852670"/>
                    <a:pt x="6076950" y="4836160"/>
                  </a:cubicBezTo>
                  <a:cubicBezTo>
                    <a:pt x="6107430" y="4829810"/>
                    <a:pt x="6137910" y="4814570"/>
                    <a:pt x="6168390" y="4790440"/>
                  </a:cubicBezTo>
                  <a:cubicBezTo>
                    <a:pt x="6186170" y="4776470"/>
                    <a:pt x="6203950" y="4763770"/>
                    <a:pt x="6223000" y="4751070"/>
                  </a:cubicBezTo>
                  <a:cubicBezTo>
                    <a:pt x="6318250" y="4687570"/>
                    <a:pt x="6409690" y="4657090"/>
                    <a:pt x="6502400" y="4657090"/>
                  </a:cubicBezTo>
                  <a:cubicBezTo>
                    <a:pt x="6769100" y="4657090"/>
                    <a:pt x="6979920" y="4872990"/>
                    <a:pt x="6979920" y="5148580"/>
                  </a:cubicBezTo>
                  <a:cubicBezTo>
                    <a:pt x="6979920" y="5425440"/>
                    <a:pt x="6770370" y="5641340"/>
                    <a:pt x="6502400" y="5641340"/>
                  </a:cubicBezTo>
                  <a:cubicBezTo>
                    <a:pt x="6408420" y="5641340"/>
                    <a:pt x="6316980" y="5610860"/>
                    <a:pt x="6221730" y="5546090"/>
                  </a:cubicBezTo>
                  <a:cubicBezTo>
                    <a:pt x="6202680" y="5533390"/>
                    <a:pt x="6184900" y="5520690"/>
                    <a:pt x="6167120" y="5506720"/>
                  </a:cubicBezTo>
                  <a:cubicBezTo>
                    <a:pt x="6136640" y="5482590"/>
                    <a:pt x="6106160" y="5467350"/>
                    <a:pt x="6075680" y="5461000"/>
                  </a:cubicBezTo>
                  <a:cubicBezTo>
                    <a:pt x="6005830" y="5444490"/>
                    <a:pt x="5938520" y="5473700"/>
                    <a:pt x="5897880" y="5535930"/>
                  </a:cubicBezTo>
                  <a:cubicBezTo>
                    <a:pt x="5888990" y="5549900"/>
                    <a:pt x="5882640" y="5562600"/>
                    <a:pt x="5877560" y="5575300"/>
                  </a:cubicBezTo>
                  <a:cubicBezTo>
                    <a:pt x="5863590" y="5610860"/>
                    <a:pt x="5855970" y="5651500"/>
                    <a:pt x="5855970" y="5703570"/>
                  </a:cubicBezTo>
                  <a:cubicBezTo>
                    <a:pt x="5855970" y="5745480"/>
                    <a:pt x="5859780" y="5796280"/>
                    <a:pt x="5868670" y="5868670"/>
                  </a:cubicBezTo>
                  <a:cubicBezTo>
                    <a:pt x="5869940" y="5881370"/>
                    <a:pt x="5967730" y="6635750"/>
                    <a:pt x="5995670" y="6863080"/>
                  </a:cubicBezTo>
                  <a:lnTo>
                    <a:pt x="0" y="6863080"/>
                  </a:lnTo>
                  <a:lnTo>
                    <a:pt x="0" y="0"/>
                  </a:lnTo>
                  <a:close/>
                </a:path>
              </a:pathLst>
            </a:custGeom>
            <a:solidFill>
              <a:schemeClr val="accent1"/>
            </a:solidFill>
            <a:ln w="12700"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9BC3B75E-A589-9596-2FAE-C450EBF0BEAF}"/>
              </a:ext>
            </a:extLst>
          </p:cNvPr>
          <p:cNvGrpSpPr/>
          <p:nvPr/>
        </p:nvGrpSpPr>
        <p:grpSpPr>
          <a:xfrm>
            <a:off x="695400" y="980728"/>
            <a:ext cx="4257671" cy="3193442"/>
            <a:chOff x="554254" y="716847"/>
            <a:chExt cx="4257671" cy="3193442"/>
          </a:xfrm>
        </p:grpSpPr>
        <p:sp>
          <p:nvSpPr>
            <p:cNvPr id="3" name="Oval 2">
              <a:extLst>
                <a:ext uri="{FF2B5EF4-FFF2-40B4-BE49-F238E27FC236}">
                  <a16:creationId xmlns:a16="http://schemas.microsoft.com/office/drawing/2014/main" id="{0BFC0FB6-94C9-9E8F-0B51-8A19330D7667}"/>
                </a:ext>
              </a:extLst>
            </p:cNvPr>
            <p:cNvSpPr/>
            <p:nvPr/>
          </p:nvSpPr>
          <p:spPr>
            <a:xfrm>
              <a:off x="647161" y="799481"/>
              <a:ext cx="1057275" cy="1057275"/>
            </a:xfrm>
            <a:prstGeom prst="ellipse">
              <a:avLst/>
            </a:prstGeom>
            <a:blipFill dpi="0" rotWithShape="1">
              <a:blip r:embed="rId2"/>
              <a:srcRect/>
              <a:stretch>
                <a:fillRect l="-1" t="-1000" r="-25101" b="-24000"/>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08E0865-06AC-AFEC-6E4B-EB69F950398C}"/>
                </a:ext>
              </a:extLst>
            </p:cNvPr>
            <p:cNvSpPr txBox="1"/>
            <p:nvPr/>
          </p:nvSpPr>
          <p:spPr>
            <a:xfrm>
              <a:off x="1863921" y="1162910"/>
              <a:ext cx="2758847"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Kimberly Curtis</a:t>
              </a:r>
            </a:p>
            <a:p>
              <a:r>
                <a:rPr lang="en-US" dirty="0">
                  <a:solidFill>
                    <a:schemeClr val="bg1"/>
                  </a:solidFill>
                  <a:latin typeface="Poppins" pitchFamily="2" charset="77"/>
                  <a:cs typeface="Poppins" pitchFamily="2" charset="77"/>
                </a:rPr>
                <a:t>Director of Programs</a:t>
              </a:r>
            </a:p>
          </p:txBody>
        </p:sp>
        <p:sp>
          <p:nvSpPr>
            <p:cNvPr id="5" name="TextBox 4">
              <a:extLst>
                <a:ext uri="{FF2B5EF4-FFF2-40B4-BE49-F238E27FC236}">
                  <a16:creationId xmlns:a16="http://schemas.microsoft.com/office/drawing/2014/main" id="{1BC0A556-3F1E-5E4F-6E8D-FFD7CF9DB972}"/>
                </a:ext>
              </a:extLst>
            </p:cNvPr>
            <p:cNvSpPr txBox="1"/>
            <p:nvPr/>
          </p:nvSpPr>
          <p:spPr>
            <a:xfrm>
              <a:off x="1096656" y="2014710"/>
              <a:ext cx="3715269" cy="1895579"/>
            </a:xfrm>
            <a:prstGeom prst="rect">
              <a:avLst/>
            </a:prstGeom>
            <a:noFill/>
          </p:spPr>
          <p:txBody>
            <a:bodyPr wrap="square" rtlCol="0">
              <a:noAutofit/>
            </a:bodyPr>
            <a:lstStyle/>
            <a:p>
              <a:r>
                <a:rPr lang="en-US" dirty="0">
                  <a:solidFill>
                    <a:schemeClr val="accent3"/>
                  </a:solidFill>
                  <a:latin typeface="Poppins" pitchFamily="2" charset="77"/>
                  <a:cs typeface="Poppins" pitchFamily="2" charset="77"/>
                </a:rPr>
                <a:t>“I feel so grateful to have been a part of this strategic planning process that engaged over 80 West County community members. Hearing directly from the community allowed us to create a Strategic Plan that responds to the unique needs of those we serve. Together, I believe we </a:t>
              </a:r>
              <a:r>
                <a:rPr lang="en-US" i="1" dirty="0">
                  <a:solidFill>
                    <a:schemeClr val="accent3"/>
                  </a:solidFill>
                  <a:latin typeface="Poppins" pitchFamily="2" charset="77"/>
                  <a:cs typeface="Poppins" pitchFamily="2" charset="77"/>
                </a:rPr>
                <a:t>can</a:t>
              </a:r>
              <a:r>
                <a:rPr lang="en-US" dirty="0">
                  <a:solidFill>
                    <a:schemeClr val="accent3"/>
                  </a:solidFill>
                  <a:latin typeface="Poppins" pitchFamily="2" charset="77"/>
                  <a:cs typeface="Poppins" pitchFamily="2" charset="77"/>
                </a:rPr>
                <a:t> create a </a:t>
              </a:r>
              <a:r>
                <a:rPr kumimoji="0" lang="en-US" b="0" i="0" u="none" strike="noStrike" kern="1200" cap="none" spc="0" normalizeH="0" baseline="0" noProof="0" dirty="0">
                  <a:ln>
                    <a:noFill/>
                  </a:ln>
                  <a:solidFill>
                    <a:schemeClr val="accent3"/>
                  </a:solidFill>
                  <a:effectLst/>
                  <a:uLnTx/>
                  <a:uFillTx/>
                  <a:latin typeface="Poppins" pitchFamily="2" charset="77"/>
                  <a:ea typeface="Calibri" panose="020F0502020204030204" pitchFamily="34" charset="0"/>
                  <a:cs typeface="Poppins" pitchFamily="2" charset="77"/>
                </a:rPr>
                <a:t>flourishing community where everyone has opportunities to grow and thrive.</a:t>
              </a:r>
              <a:r>
                <a:rPr lang="en-US" dirty="0">
                  <a:solidFill>
                    <a:schemeClr val="accent3"/>
                  </a:solidFill>
                  <a:latin typeface="Poppins" pitchFamily="2" charset="77"/>
                  <a:cs typeface="Poppins" pitchFamily="2" charset="77"/>
                </a:rPr>
                <a:t>”</a:t>
              </a:r>
            </a:p>
          </p:txBody>
        </p:sp>
        <p:sp>
          <p:nvSpPr>
            <p:cNvPr id="6" name="Oval 5">
              <a:extLst>
                <a:ext uri="{FF2B5EF4-FFF2-40B4-BE49-F238E27FC236}">
                  <a16:creationId xmlns:a16="http://schemas.microsoft.com/office/drawing/2014/main" id="{2C8611E9-1936-D353-6C62-C7D2D4CD4C61}"/>
                </a:ext>
              </a:extLst>
            </p:cNvPr>
            <p:cNvSpPr/>
            <p:nvPr/>
          </p:nvSpPr>
          <p:spPr bwMode="auto">
            <a:xfrm>
              <a:off x="554254" y="716847"/>
              <a:ext cx="1237838" cy="1215229"/>
            </a:xfrm>
            <a:prstGeom prst="ellipse">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 name="Group 6">
            <a:extLst>
              <a:ext uri="{FF2B5EF4-FFF2-40B4-BE49-F238E27FC236}">
                <a16:creationId xmlns:a16="http://schemas.microsoft.com/office/drawing/2014/main" id="{4831C276-C89C-D21A-8C6A-8C44A3CE7818}"/>
              </a:ext>
            </a:extLst>
          </p:cNvPr>
          <p:cNvGrpSpPr/>
          <p:nvPr/>
        </p:nvGrpSpPr>
        <p:grpSpPr>
          <a:xfrm>
            <a:off x="6988032" y="980728"/>
            <a:ext cx="4415661" cy="3024336"/>
            <a:chOff x="554254" y="3220039"/>
            <a:chExt cx="4220535" cy="2740884"/>
          </a:xfrm>
        </p:grpSpPr>
        <p:sp>
          <p:nvSpPr>
            <p:cNvPr id="8" name="Oval 7">
              <a:extLst>
                <a:ext uri="{FF2B5EF4-FFF2-40B4-BE49-F238E27FC236}">
                  <a16:creationId xmlns:a16="http://schemas.microsoft.com/office/drawing/2014/main" id="{787E2F3F-F761-7828-30B5-6B66CD896543}"/>
                </a:ext>
              </a:extLst>
            </p:cNvPr>
            <p:cNvSpPr/>
            <p:nvPr/>
          </p:nvSpPr>
          <p:spPr>
            <a:xfrm>
              <a:off x="644536" y="3299017"/>
              <a:ext cx="1057275" cy="1057275"/>
            </a:xfrm>
            <a:prstGeom prst="ellipse">
              <a:avLst/>
            </a:prstGeom>
            <a:blipFill dpi="0" rotWithShape="1">
              <a:blip r:embed="rId3"/>
              <a:srcRect/>
              <a:stretch>
                <a:fillRect l="-113000" r="-102000" b="-202000"/>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8658C79-2271-DCBB-ED21-E69473501E47}"/>
                </a:ext>
              </a:extLst>
            </p:cNvPr>
            <p:cNvSpPr txBox="1"/>
            <p:nvPr/>
          </p:nvSpPr>
          <p:spPr>
            <a:xfrm>
              <a:off x="1861297" y="3648206"/>
              <a:ext cx="2834398"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Christian Andrew</a:t>
              </a:r>
            </a:p>
            <a:p>
              <a:r>
                <a:rPr lang="en-US" dirty="0">
                  <a:solidFill>
                    <a:schemeClr val="bg1"/>
                  </a:solidFill>
                  <a:latin typeface="Poppins" pitchFamily="2" charset="77"/>
                  <a:cs typeface="Poppins" pitchFamily="2" charset="77"/>
                </a:rPr>
                <a:t>Director of Operations</a:t>
              </a:r>
            </a:p>
          </p:txBody>
        </p:sp>
        <p:sp>
          <p:nvSpPr>
            <p:cNvPr id="10" name="TextBox 9">
              <a:extLst>
                <a:ext uri="{FF2B5EF4-FFF2-40B4-BE49-F238E27FC236}">
                  <a16:creationId xmlns:a16="http://schemas.microsoft.com/office/drawing/2014/main" id="{C6B65143-04A1-84B7-D1A5-B857683FC55A}"/>
                </a:ext>
              </a:extLst>
            </p:cNvPr>
            <p:cNvSpPr txBox="1"/>
            <p:nvPr/>
          </p:nvSpPr>
          <p:spPr>
            <a:xfrm>
              <a:off x="1328018" y="4435268"/>
              <a:ext cx="3446771" cy="1525655"/>
            </a:xfrm>
            <a:prstGeom prst="rect">
              <a:avLst/>
            </a:prstGeom>
            <a:noFill/>
          </p:spPr>
          <p:txBody>
            <a:bodyPr wrap="square" rtlCol="0">
              <a:noAutofit/>
            </a:bodyPr>
            <a:lstStyle/>
            <a:p>
              <a:r>
                <a:rPr lang="en-US" dirty="0">
                  <a:solidFill>
                    <a:schemeClr val="accent3"/>
                  </a:solidFill>
                  <a:latin typeface="Poppins" pitchFamily="2" charset="77"/>
                  <a:cs typeface="Poppins" pitchFamily="2" charset="77"/>
                </a:rPr>
                <a:t>“This planning process took a critical look at what roles Kingdom Kare was playing in the community and allowed us to thoughtfully plan for the future of the organization in a way that promotes our long-term sustainability and impact. I’m really looking forward to using our refined focus to make the impact in the community we hope to see in the next 3-years.”</a:t>
              </a:r>
            </a:p>
          </p:txBody>
        </p:sp>
        <p:sp>
          <p:nvSpPr>
            <p:cNvPr id="11" name="Oval 10">
              <a:extLst>
                <a:ext uri="{FF2B5EF4-FFF2-40B4-BE49-F238E27FC236}">
                  <a16:creationId xmlns:a16="http://schemas.microsoft.com/office/drawing/2014/main" id="{5B2CC654-9859-94CE-3BE3-0CD58E6E0018}"/>
                </a:ext>
              </a:extLst>
            </p:cNvPr>
            <p:cNvSpPr/>
            <p:nvPr/>
          </p:nvSpPr>
          <p:spPr bwMode="auto">
            <a:xfrm>
              <a:off x="554254" y="3220039"/>
              <a:ext cx="1237838" cy="1215229"/>
            </a:xfrm>
            <a:prstGeom prst="ellipse">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2" name="Slide Number Placeholder 5">
            <a:extLst>
              <a:ext uri="{FF2B5EF4-FFF2-40B4-BE49-F238E27FC236}">
                <a16:creationId xmlns:a16="http://schemas.microsoft.com/office/drawing/2014/main" id="{15792A50-6977-5DDC-9668-6D0659301471}"/>
              </a:ext>
            </a:extLst>
          </p:cNvPr>
          <p:cNvSpPr txBox="1">
            <a:spLocks/>
          </p:cNvSpPr>
          <p:nvPr/>
        </p:nvSpPr>
        <p:spPr>
          <a:xfrm>
            <a:off x="11576162" y="6358320"/>
            <a:ext cx="424494" cy="365125"/>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ABC0D3-0A63-D74B-AC14-3160F87E1052}" type="slidenum">
              <a:rPr lang="en-US" sz="1100" b="1" smtClean="0">
                <a:solidFill>
                  <a:schemeClr val="bg1"/>
                </a:solidFill>
                <a:latin typeface="Poppins" pitchFamily="2" charset="77"/>
                <a:cs typeface="Poppins" pitchFamily="2" charset="77"/>
              </a:rPr>
              <a:pPr/>
              <a:t>4</a:t>
            </a:fld>
            <a:endParaRPr lang="en-US" sz="1100" b="1"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1549224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074BA846-4193-2F0B-2C71-FEDEA6B27228}"/>
              </a:ext>
            </a:extLst>
          </p:cNvPr>
          <p:cNvSpPr/>
          <p:nvPr/>
        </p:nvSpPr>
        <p:spPr>
          <a:xfrm>
            <a:off x="0" y="0"/>
            <a:ext cx="12192000" cy="24208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Graphic 50">
            <a:extLst>
              <a:ext uri="{FF2B5EF4-FFF2-40B4-BE49-F238E27FC236}">
                <a16:creationId xmlns:a16="http://schemas.microsoft.com/office/drawing/2014/main" id="{94C32DF1-730E-E9CC-198C-195610D818D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866"/>
          <a:stretch/>
        </p:blipFill>
        <p:spPr>
          <a:xfrm>
            <a:off x="3469" y="17629"/>
            <a:ext cx="12160660" cy="2403259"/>
          </a:xfrm>
          <a:prstGeom prst="rect">
            <a:avLst/>
          </a:prstGeom>
        </p:spPr>
      </p:pic>
      <p:sp>
        <p:nvSpPr>
          <p:cNvPr id="12" name="Slide Number Placeholder 5">
            <a:extLst>
              <a:ext uri="{FF2B5EF4-FFF2-40B4-BE49-F238E27FC236}">
                <a16:creationId xmlns:a16="http://schemas.microsoft.com/office/drawing/2014/main" id="{92C77B69-B3C3-5F2F-4F1E-B5A6FB12C09E}"/>
              </a:ext>
            </a:extLst>
          </p:cNvPr>
          <p:cNvSpPr txBox="1">
            <a:spLocks/>
          </p:cNvSpPr>
          <p:nvPr/>
        </p:nvSpPr>
        <p:spPr>
          <a:xfrm>
            <a:off x="11576162" y="6358320"/>
            <a:ext cx="424494" cy="365125"/>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ABC0D3-0A63-D74B-AC14-3160F87E1052}" type="slidenum">
              <a:rPr lang="en-US" sz="1100" b="1" smtClean="0">
                <a:solidFill>
                  <a:schemeClr val="tx1">
                    <a:lumMod val="50000"/>
                    <a:lumOff val="50000"/>
                  </a:schemeClr>
                </a:solidFill>
                <a:latin typeface="Poppins" pitchFamily="2" charset="77"/>
                <a:cs typeface="Poppins" pitchFamily="2" charset="77"/>
              </a:rPr>
              <a:pPr/>
              <a:t>5</a:t>
            </a:fld>
            <a:endParaRPr lang="en-US" sz="1100" b="1" dirty="0">
              <a:solidFill>
                <a:schemeClr val="tx1">
                  <a:lumMod val="50000"/>
                  <a:lumOff val="50000"/>
                </a:schemeClr>
              </a:solidFill>
              <a:latin typeface="Poppins" pitchFamily="2" charset="77"/>
              <a:cs typeface="Poppins" pitchFamily="2" charset="77"/>
            </a:endParaRPr>
          </a:p>
        </p:txBody>
      </p:sp>
      <p:sp>
        <p:nvSpPr>
          <p:cNvPr id="31" name="Title 30">
            <a:extLst>
              <a:ext uri="{FF2B5EF4-FFF2-40B4-BE49-F238E27FC236}">
                <a16:creationId xmlns:a16="http://schemas.microsoft.com/office/drawing/2014/main" id="{F5EDFA6B-AA86-70C5-31E5-243DC817B999}"/>
              </a:ext>
            </a:extLst>
          </p:cNvPr>
          <p:cNvSpPr>
            <a:spLocks noGrp="1"/>
          </p:cNvSpPr>
          <p:nvPr>
            <p:ph type="title"/>
          </p:nvPr>
        </p:nvSpPr>
        <p:spPr/>
        <p:txBody>
          <a:bodyPr/>
          <a:lstStyle/>
          <a:p>
            <a:r>
              <a:rPr lang="en-US" dirty="0">
                <a:solidFill>
                  <a:schemeClr val="bg1"/>
                </a:solidFill>
              </a:rPr>
              <a:t>STRATEGIC PRIORITIES</a:t>
            </a:r>
          </a:p>
        </p:txBody>
      </p:sp>
      <p:pic>
        <p:nvPicPr>
          <p:cNvPr id="2" name="Picture 1" descr="Logo&#10;&#10;Description automatically generated">
            <a:extLst>
              <a:ext uri="{FF2B5EF4-FFF2-40B4-BE49-F238E27FC236}">
                <a16:creationId xmlns:a16="http://schemas.microsoft.com/office/drawing/2014/main" id="{E65D9582-514B-F700-A8FA-582ACF30B37A}"/>
              </a:ext>
            </a:extLst>
          </p:cNvPr>
          <p:cNvPicPr>
            <a:picLocks noChangeAspect="1"/>
          </p:cNvPicPr>
          <p:nvPr/>
        </p:nvPicPr>
        <p:blipFill>
          <a:blip r:embed="rId4"/>
          <a:stretch>
            <a:fillRect/>
          </a:stretch>
        </p:blipFill>
        <p:spPr>
          <a:xfrm>
            <a:off x="11362906" y="128235"/>
            <a:ext cx="720080" cy="718432"/>
          </a:xfrm>
          <a:prstGeom prst="rect">
            <a:avLst/>
          </a:prstGeom>
        </p:spPr>
      </p:pic>
      <p:sp>
        <p:nvSpPr>
          <p:cNvPr id="9" name="TextBox 8">
            <a:extLst>
              <a:ext uri="{FF2B5EF4-FFF2-40B4-BE49-F238E27FC236}">
                <a16:creationId xmlns:a16="http://schemas.microsoft.com/office/drawing/2014/main" id="{1B00369B-992D-1A44-FE03-6C8ABFF12EF2}"/>
              </a:ext>
            </a:extLst>
          </p:cNvPr>
          <p:cNvSpPr txBox="1"/>
          <p:nvPr/>
        </p:nvSpPr>
        <p:spPr>
          <a:xfrm>
            <a:off x="209842" y="3214210"/>
            <a:ext cx="3607816" cy="3153833"/>
          </a:xfrm>
          <a:prstGeom prst="rect">
            <a:avLst/>
          </a:prstGeom>
          <a:noFill/>
        </p:spPr>
        <p:txBody>
          <a:bodyPr wrap="square" rtlCol="0">
            <a:noAutofit/>
          </a:bodyPr>
          <a:lstStyle/>
          <a:p>
            <a:pPr algn="ctr"/>
            <a:r>
              <a:rPr lang="en-US" sz="1600" b="1" i="0" u="none" strike="noStrike" dirty="0">
                <a:solidFill>
                  <a:schemeClr val="accent2"/>
                </a:solidFill>
                <a:effectLst/>
                <a:latin typeface="Poppins" pitchFamily="2" charset="77"/>
              </a:rPr>
              <a:t>Elevating our voice and visibility </a:t>
            </a:r>
            <a:r>
              <a:rPr lang="en-US" sz="1600" i="0" u="none" strike="noStrike" dirty="0">
                <a:solidFill>
                  <a:schemeClr val="accent2"/>
                </a:solidFill>
                <a:effectLst/>
                <a:latin typeface="Poppins" pitchFamily="2" charset="77"/>
              </a:rPr>
              <a:t>in support of everyone we serve and our organization</a:t>
            </a:r>
          </a:p>
          <a:p>
            <a:pPr algn="ctr">
              <a:spcBef>
                <a:spcPts val="600"/>
              </a:spcBef>
            </a:pPr>
            <a:r>
              <a:rPr lang="en-US" sz="1500" dirty="0">
                <a:latin typeface="Poppins" pitchFamily="2" charset="77"/>
                <a:ea typeface="Calibri" panose="020F0502020204030204" pitchFamily="34" charset="0"/>
                <a:cs typeface="Poppins" pitchFamily="2" charset="77"/>
              </a:rPr>
              <a:t>In order to have the impact we want we need to lift-up and promote the issues of greatest importance to those we serve and our organization.  By building our marketing, branding, and communications capacity we can increase awareness of our services and deepen our connection to community members.</a:t>
            </a:r>
            <a:endParaRPr lang="en-US" sz="1500" dirty="0">
              <a:latin typeface="Poppins" pitchFamily="2" charset="77"/>
              <a:cs typeface="Poppins" pitchFamily="2" charset="77"/>
            </a:endParaRPr>
          </a:p>
        </p:txBody>
      </p:sp>
      <p:sp>
        <p:nvSpPr>
          <p:cNvPr id="10" name="TextBox 9">
            <a:extLst>
              <a:ext uri="{FF2B5EF4-FFF2-40B4-BE49-F238E27FC236}">
                <a16:creationId xmlns:a16="http://schemas.microsoft.com/office/drawing/2014/main" id="{33400CD9-4116-46BA-E8E8-DD399B9418D8}"/>
              </a:ext>
            </a:extLst>
          </p:cNvPr>
          <p:cNvSpPr txBox="1"/>
          <p:nvPr/>
        </p:nvSpPr>
        <p:spPr>
          <a:xfrm>
            <a:off x="4279891" y="3214210"/>
            <a:ext cx="3607816" cy="3153833"/>
          </a:xfrm>
          <a:prstGeom prst="rect">
            <a:avLst/>
          </a:prstGeom>
          <a:noFill/>
        </p:spPr>
        <p:txBody>
          <a:bodyPr wrap="square" rtlCol="0">
            <a:noAutofit/>
          </a:bodyPr>
          <a:lstStyle/>
          <a:p>
            <a:pPr algn="ctr"/>
            <a:r>
              <a:rPr lang="en-US" sz="1600" b="1" dirty="0">
                <a:solidFill>
                  <a:schemeClr val="accent2"/>
                </a:solidFill>
                <a:effectLst/>
                <a:latin typeface="Poppins" pitchFamily="2" charset="77"/>
                <a:ea typeface="Calibri" panose="020F0502020204030204" pitchFamily="34" charset="0"/>
                <a:cs typeface="Poppins" pitchFamily="2" charset="77"/>
              </a:rPr>
              <a:t>Expanding and enhancing direct support and programs </a:t>
            </a:r>
          </a:p>
          <a:p>
            <a:pPr algn="ctr"/>
            <a:r>
              <a:rPr lang="en-US" sz="1600" dirty="0">
                <a:solidFill>
                  <a:schemeClr val="accent2"/>
                </a:solidFill>
                <a:effectLst/>
                <a:latin typeface="Poppins" pitchFamily="2" charset="77"/>
                <a:ea typeface="Calibri" panose="020F0502020204030204" pitchFamily="34" charset="0"/>
                <a:cs typeface="Poppins" pitchFamily="2" charset="77"/>
              </a:rPr>
              <a:t>for children, youth, and families across Anne Arundel County</a:t>
            </a:r>
          </a:p>
          <a:p>
            <a:pPr algn="ctr">
              <a:spcBef>
                <a:spcPts val="600"/>
              </a:spcBef>
            </a:pPr>
            <a:r>
              <a:rPr lang="en-US" sz="1500" dirty="0">
                <a:latin typeface="Poppins" pitchFamily="2" charset="77"/>
                <a:ea typeface="Calibri" panose="020F0502020204030204" pitchFamily="34" charset="0"/>
                <a:cs typeface="Poppins" pitchFamily="2" charset="77"/>
              </a:rPr>
              <a:t>We will continue to do what we do best, providing care, support and customized programs, while exploring opportunities to expand and diversify our services for children, parents, caregivers and community members and enhance coordination and collaboration across the county.</a:t>
            </a:r>
          </a:p>
        </p:txBody>
      </p:sp>
      <p:sp>
        <p:nvSpPr>
          <p:cNvPr id="11" name="TextBox 10">
            <a:extLst>
              <a:ext uri="{FF2B5EF4-FFF2-40B4-BE49-F238E27FC236}">
                <a16:creationId xmlns:a16="http://schemas.microsoft.com/office/drawing/2014/main" id="{1C88639A-2C10-4A2E-C812-70B067FBBE08}"/>
              </a:ext>
            </a:extLst>
          </p:cNvPr>
          <p:cNvSpPr txBox="1"/>
          <p:nvPr/>
        </p:nvSpPr>
        <p:spPr>
          <a:xfrm>
            <a:off x="8216390" y="3214210"/>
            <a:ext cx="3607816" cy="3153833"/>
          </a:xfrm>
          <a:prstGeom prst="rect">
            <a:avLst/>
          </a:prstGeom>
          <a:noFill/>
        </p:spPr>
        <p:txBody>
          <a:bodyPr wrap="square" rtlCol="0">
            <a:noAutofit/>
          </a:bodyPr>
          <a:lstStyle/>
          <a:p>
            <a:pPr algn="ctr"/>
            <a:r>
              <a:rPr lang="en-US" sz="1600" b="1" dirty="0">
                <a:solidFill>
                  <a:schemeClr val="accent2"/>
                </a:solidFill>
                <a:effectLst/>
                <a:latin typeface="Poppins" pitchFamily="2" charset="77"/>
                <a:ea typeface="Calibri" panose="020F0502020204030204" pitchFamily="34" charset="0"/>
                <a:cs typeface="Poppins" pitchFamily="2" charset="77"/>
              </a:rPr>
              <a:t>Increasing organizational capacity and financial strength </a:t>
            </a:r>
            <a:r>
              <a:rPr lang="en-US" sz="1600" dirty="0">
                <a:solidFill>
                  <a:schemeClr val="accent2"/>
                </a:solidFill>
                <a:effectLst/>
                <a:latin typeface="Poppins" pitchFamily="2" charset="77"/>
                <a:ea typeface="Calibri" panose="020F0502020204030204" pitchFamily="34" charset="0"/>
                <a:cs typeface="Poppins" pitchFamily="2" charset="77"/>
              </a:rPr>
              <a:t>for sustainability and impact </a:t>
            </a:r>
          </a:p>
          <a:p>
            <a:pPr algn="ctr">
              <a:spcBef>
                <a:spcPts val="600"/>
              </a:spcBef>
            </a:pPr>
            <a:r>
              <a:rPr lang="en-US" sz="1500" dirty="0">
                <a:latin typeface="Poppins" pitchFamily="2" charset="77"/>
                <a:cs typeface="Poppins" pitchFamily="2" charset="77"/>
              </a:rPr>
              <a:t>Kingdom Kare is committed to providing the support services and programs the community needs to thrive today and for years to come. To do that effectively, we will focus on shoring up our “foundation” with a focus on strengthening our fundraising capabilities, expanding our Board and developing and maintaining our incredible staff team. </a:t>
            </a:r>
          </a:p>
        </p:txBody>
      </p:sp>
      <p:grpSp>
        <p:nvGrpSpPr>
          <p:cNvPr id="32" name="Group 31">
            <a:extLst>
              <a:ext uri="{FF2B5EF4-FFF2-40B4-BE49-F238E27FC236}">
                <a16:creationId xmlns:a16="http://schemas.microsoft.com/office/drawing/2014/main" id="{6BD685EC-8A92-63F6-ED34-E217F4E5A87C}"/>
              </a:ext>
            </a:extLst>
          </p:cNvPr>
          <p:cNvGrpSpPr/>
          <p:nvPr/>
        </p:nvGrpSpPr>
        <p:grpSpPr>
          <a:xfrm>
            <a:off x="924398" y="1328259"/>
            <a:ext cx="2176523" cy="1820334"/>
            <a:chOff x="924398" y="1418166"/>
            <a:chExt cx="2176523" cy="1820334"/>
          </a:xfrm>
        </p:grpSpPr>
        <p:grpSp>
          <p:nvGrpSpPr>
            <p:cNvPr id="14" name="Group 13">
              <a:extLst>
                <a:ext uri="{FF2B5EF4-FFF2-40B4-BE49-F238E27FC236}">
                  <a16:creationId xmlns:a16="http://schemas.microsoft.com/office/drawing/2014/main" id="{2713C149-DD30-D6C1-B936-6BB21599EB39}"/>
                </a:ext>
              </a:extLst>
            </p:cNvPr>
            <p:cNvGrpSpPr>
              <a:grpSpLocks/>
            </p:cNvGrpSpPr>
            <p:nvPr/>
          </p:nvGrpSpPr>
          <p:grpSpPr bwMode="auto">
            <a:xfrm>
              <a:off x="1244602" y="1418167"/>
              <a:ext cx="1856319" cy="1820333"/>
              <a:chOff x="1125708" y="2835541"/>
              <a:chExt cx="1727341" cy="1729086"/>
            </a:xfrm>
          </p:grpSpPr>
          <p:sp>
            <p:nvSpPr>
              <p:cNvPr id="8" name="Oval 7">
                <a:extLst>
                  <a:ext uri="{FF2B5EF4-FFF2-40B4-BE49-F238E27FC236}">
                    <a16:creationId xmlns:a16="http://schemas.microsoft.com/office/drawing/2014/main" id="{FD130EEC-2B0F-EF53-D0CC-66424CBCC2B7}"/>
                  </a:ext>
                </a:extLst>
              </p:cNvPr>
              <p:cNvSpPr/>
              <p:nvPr/>
            </p:nvSpPr>
            <p:spPr>
              <a:xfrm>
                <a:off x="1125708" y="2835541"/>
                <a:ext cx="1727341" cy="1729086"/>
              </a:xfrm>
              <a:prstGeom prst="ellipse">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a:extLst>
                  <a:ext uri="{FF2B5EF4-FFF2-40B4-BE49-F238E27FC236}">
                    <a16:creationId xmlns:a16="http://schemas.microsoft.com/office/drawing/2014/main" id="{5CF21F04-0892-8669-BC4A-E9D54FC06382}"/>
                  </a:ext>
                </a:extLst>
              </p:cNvPr>
              <p:cNvSpPr/>
              <p:nvPr/>
            </p:nvSpPr>
            <p:spPr>
              <a:xfrm>
                <a:off x="1186766" y="2897869"/>
                <a:ext cx="1605224" cy="1604431"/>
              </a:xfrm>
              <a:prstGeom prst="ellipse">
                <a:avLst/>
              </a:prstGeom>
              <a:blipFill>
                <a:blip r:embed="rId5"/>
                <a:stretch>
                  <a:fillRect l="-28610" t="-1" r="-15200" b="-77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8" name="Group 17">
              <a:extLst>
                <a:ext uri="{FF2B5EF4-FFF2-40B4-BE49-F238E27FC236}">
                  <a16:creationId xmlns:a16="http://schemas.microsoft.com/office/drawing/2014/main" id="{B3370F6D-661F-C66E-0A53-C3A075F8CE07}"/>
                </a:ext>
              </a:extLst>
            </p:cNvPr>
            <p:cNvGrpSpPr>
              <a:grpSpLocks/>
            </p:cNvGrpSpPr>
            <p:nvPr/>
          </p:nvGrpSpPr>
          <p:grpSpPr bwMode="auto">
            <a:xfrm>
              <a:off x="924398" y="1418166"/>
              <a:ext cx="697494" cy="683973"/>
              <a:chOff x="1125708" y="2835541"/>
              <a:chExt cx="1727341" cy="1729086"/>
            </a:xfrm>
          </p:grpSpPr>
          <p:sp>
            <p:nvSpPr>
              <p:cNvPr id="20" name="Oval 19">
                <a:extLst>
                  <a:ext uri="{FF2B5EF4-FFF2-40B4-BE49-F238E27FC236}">
                    <a16:creationId xmlns:a16="http://schemas.microsoft.com/office/drawing/2014/main" id="{574DCD06-D81A-0880-BBE7-67918F16D3A3}"/>
                  </a:ext>
                </a:extLst>
              </p:cNvPr>
              <p:cNvSpPr/>
              <p:nvPr/>
            </p:nvSpPr>
            <p:spPr>
              <a:xfrm>
                <a:off x="1125708" y="2835541"/>
                <a:ext cx="1727341" cy="1729086"/>
              </a:xfrm>
              <a:prstGeom prst="ellipse">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Oval 20">
                <a:extLst>
                  <a:ext uri="{FF2B5EF4-FFF2-40B4-BE49-F238E27FC236}">
                    <a16:creationId xmlns:a16="http://schemas.microsoft.com/office/drawing/2014/main" id="{512BD1F6-0583-BC3E-CDB7-5548DEBABA90}"/>
                  </a:ext>
                </a:extLst>
              </p:cNvPr>
              <p:cNvSpPr/>
              <p:nvPr/>
            </p:nvSpPr>
            <p:spPr>
              <a:xfrm>
                <a:off x="1186766" y="2897869"/>
                <a:ext cx="1605224" cy="16044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sz="3600" b="1" dirty="0">
                    <a:solidFill>
                      <a:schemeClr val="accent1"/>
                    </a:solidFill>
                    <a:latin typeface="Archivo Black" panose="020B0A04020102020204" pitchFamily="34" charset="77"/>
                  </a:rPr>
                  <a:t>1</a:t>
                </a:r>
              </a:p>
            </p:txBody>
          </p:sp>
        </p:grpSp>
      </p:grpSp>
      <p:grpSp>
        <p:nvGrpSpPr>
          <p:cNvPr id="33" name="Group 32">
            <a:extLst>
              <a:ext uri="{FF2B5EF4-FFF2-40B4-BE49-F238E27FC236}">
                <a16:creationId xmlns:a16="http://schemas.microsoft.com/office/drawing/2014/main" id="{CDAE29C7-8336-8D66-7725-018147F50764}"/>
              </a:ext>
            </a:extLst>
          </p:cNvPr>
          <p:cNvGrpSpPr/>
          <p:nvPr/>
        </p:nvGrpSpPr>
        <p:grpSpPr>
          <a:xfrm>
            <a:off x="4885771" y="1328258"/>
            <a:ext cx="2137329" cy="1820335"/>
            <a:chOff x="4885771" y="1418165"/>
            <a:chExt cx="2137329" cy="1820335"/>
          </a:xfrm>
        </p:grpSpPr>
        <p:grpSp>
          <p:nvGrpSpPr>
            <p:cNvPr id="15" name="Group 14">
              <a:extLst>
                <a:ext uri="{FF2B5EF4-FFF2-40B4-BE49-F238E27FC236}">
                  <a16:creationId xmlns:a16="http://schemas.microsoft.com/office/drawing/2014/main" id="{4344E3B7-65E4-C8E6-6D05-905FFF53900A}"/>
                </a:ext>
              </a:extLst>
            </p:cNvPr>
            <p:cNvGrpSpPr>
              <a:grpSpLocks/>
            </p:cNvGrpSpPr>
            <p:nvPr/>
          </p:nvGrpSpPr>
          <p:grpSpPr bwMode="auto">
            <a:xfrm>
              <a:off x="5168900" y="1418167"/>
              <a:ext cx="1854200" cy="1820333"/>
              <a:chOff x="1125846" y="2835541"/>
              <a:chExt cx="1727182" cy="1729086"/>
            </a:xfrm>
          </p:grpSpPr>
          <p:sp>
            <p:nvSpPr>
              <p:cNvPr id="16" name="Oval 15">
                <a:extLst>
                  <a:ext uri="{FF2B5EF4-FFF2-40B4-BE49-F238E27FC236}">
                    <a16:creationId xmlns:a16="http://schemas.microsoft.com/office/drawing/2014/main" id="{005CA24C-C2AE-31F7-980B-FF3F30F08E29}"/>
                  </a:ext>
                </a:extLst>
              </p:cNvPr>
              <p:cNvSpPr/>
              <p:nvPr/>
            </p:nvSpPr>
            <p:spPr>
              <a:xfrm>
                <a:off x="1125846" y="2835541"/>
                <a:ext cx="1727182" cy="1729086"/>
              </a:xfrm>
              <a:prstGeom prst="ellipse">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a:extLst>
                  <a:ext uri="{FF2B5EF4-FFF2-40B4-BE49-F238E27FC236}">
                    <a16:creationId xmlns:a16="http://schemas.microsoft.com/office/drawing/2014/main" id="{0AD4CA21-37DF-CCD6-A2C0-6F3AC9ECCAFB}"/>
                  </a:ext>
                </a:extLst>
              </p:cNvPr>
              <p:cNvSpPr/>
              <p:nvPr/>
            </p:nvSpPr>
            <p:spPr>
              <a:xfrm>
                <a:off x="1186969" y="2897869"/>
                <a:ext cx="1604939" cy="1604431"/>
              </a:xfrm>
              <a:prstGeom prst="ellipse">
                <a:avLst/>
              </a:prstGeom>
              <a:blipFill>
                <a:blip r:embed="rId6"/>
                <a:stretch>
                  <a:fillRect l="-60961" t="-1" r="-186" b="-77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2" name="Group 21">
              <a:extLst>
                <a:ext uri="{FF2B5EF4-FFF2-40B4-BE49-F238E27FC236}">
                  <a16:creationId xmlns:a16="http://schemas.microsoft.com/office/drawing/2014/main" id="{05727800-B3F3-5438-F6A1-53E5A0428738}"/>
                </a:ext>
              </a:extLst>
            </p:cNvPr>
            <p:cNvGrpSpPr>
              <a:grpSpLocks/>
            </p:cNvGrpSpPr>
            <p:nvPr/>
          </p:nvGrpSpPr>
          <p:grpSpPr bwMode="auto">
            <a:xfrm>
              <a:off x="4885771" y="1418165"/>
              <a:ext cx="697494" cy="683973"/>
              <a:chOff x="1125708" y="2835541"/>
              <a:chExt cx="1727341" cy="1729086"/>
            </a:xfrm>
          </p:grpSpPr>
          <p:sp>
            <p:nvSpPr>
              <p:cNvPr id="25" name="Oval 24">
                <a:extLst>
                  <a:ext uri="{FF2B5EF4-FFF2-40B4-BE49-F238E27FC236}">
                    <a16:creationId xmlns:a16="http://schemas.microsoft.com/office/drawing/2014/main" id="{D0ABED53-3102-4F20-1B36-A367F6DA87A6}"/>
                  </a:ext>
                </a:extLst>
              </p:cNvPr>
              <p:cNvSpPr/>
              <p:nvPr/>
            </p:nvSpPr>
            <p:spPr>
              <a:xfrm>
                <a:off x="1125708" y="2835541"/>
                <a:ext cx="1727341" cy="1729086"/>
              </a:xfrm>
              <a:prstGeom prst="ellipse">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a:extLst>
                  <a:ext uri="{FF2B5EF4-FFF2-40B4-BE49-F238E27FC236}">
                    <a16:creationId xmlns:a16="http://schemas.microsoft.com/office/drawing/2014/main" id="{A09B6592-CFED-D4FB-B898-30667DD5FB43}"/>
                  </a:ext>
                </a:extLst>
              </p:cNvPr>
              <p:cNvSpPr/>
              <p:nvPr/>
            </p:nvSpPr>
            <p:spPr>
              <a:xfrm>
                <a:off x="1186766" y="2897869"/>
                <a:ext cx="1605224" cy="16044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sz="3600" b="1" dirty="0">
                    <a:solidFill>
                      <a:schemeClr val="accent1"/>
                    </a:solidFill>
                    <a:latin typeface="Archivo Black" panose="020B0A04020102020204" pitchFamily="34" charset="77"/>
                  </a:rPr>
                  <a:t>2</a:t>
                </a:r>
              </a:p>
            </p:txBody>
          </p:sp>
        </p:grpSp>
      </p:grpSp>
      <p:grpSp>
        <p:nvGrpSpPr>
          <p:cNvPr id="34" name="Group 33">
            <a:extLst>
              <a:ext uri="{FF2B5EF4-FFF2-40B4-BE49-F238E27FC236}">
                <a16:creationId xmlns:a16="http://schemas.microsoft.com/office/drawing/2014/main" id="{C8235641-69C1-3E77-5536-8F04B064F332}"/>
              </a:ext>
            </a:extLst>
          </p:cNvPr>
          <p:cNvGrpSpPr/>
          <p:nvPr/>
        </p:nvGrpSpPr>
        <p:grpSpPr>
          <a:xfrm>
            <a:off x="8810069" y="1328260"/>
            <a:ext cx="2137329" cy="1820333"/>
            <a:chOff x="8810069" y="1418167"/>
            <a:chExt cx="2137329" cy="1820333"/>
          </a:xfrm>
        </p:grpSpPr>
        <p:grpSp>
          <p:nvGrpSpPr>
            <p:cNvPr id="23" name="Group 22">
              <a:extLst>
                <a:ext uri="{FF2B5EF4-FFF2-40B4-BE49-F238E27FC236}">
                  <a16:creationId xmlns:a16="http://schemas.microsoft.com/office/drawing/2014/main" id="{B8264963-E4B6-926A-8A12-AB0F9AB3D0C1}"/>
                </a:ext>
              </a:extLst>
            </p:cNvPr>
            <p:cNvGrpSpPr>
              <a:grpSpLocks/>
            </p:cNvGrpSpPr>
            <p:nvPr/>
          </p:nvGrpSpPr>
          <p:grpSpPr bwMode="auto">
            <a:xfrm>
              <a:off x="9093198" y="1418167"/>
              <a:ext cx="1854200" cy="1820333"/>
              <a:chOff x="1125846" y="2835541"/>
              <a:chExt cx="1727182" cy="1729086"/>
            </a:xfrm>
          </p:grpSpPr>
          <p:sp>
            <p:nvSpPr>
              <p:cNvPr id="24" name="Oval 23">
                <a:extLst>
                  <a:ext uri="{FF2B5EF4-FFF2-40B4-BE49-F238E27FC236}">
                    <a16:creationId xmlns:a16="http://schemas.microsoft.com/office/drawing/2014/main" id="{1BFC4060-537B-39A1-B05F-ABDE33F764B9}"/>
                  </a:ext>
                </a:extLst>
              </p:cNvPr>
              <p:cNvSpPr/>
              <p:nvPr/>
            </p:nvSpPr>
            <p:spPr>
              <a:xfrm>
                <a:off x="1125846" y="2835541"/>
                <a:ext cx="1727182" cy="1729086"/>
              </a:xfrm>
              <a:prstGeom prst="ellipse">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a:extLst>
                  <a:ext uri="{FF2B5EF4-FFF2-40B4-BE49-F238E27FC236}">
                    <a16:creationId xmlns:a16="http://schemas.microsoft.com/office/drawing/2014/main" id="{C3FDC0C3-9BBA-A832-FC05-2F91AD976BA5}"/>
                  </a:ext>
                </a:extLst>
              </p:cNvPr>
              <p:cNvSpPr/>
              <p:nvPr/>
            </p:nvSpPr>
            <p:spPr>
              <a:xfrm>
                <a:off x="1186969" y="2897869"/>
                <a:ext cx="1604939" cy="1604431"/>
              </a:xfrm>
              <a:prstGeom prst="ellipse">
                <a:avLst/>
              </a:prstGeom>
              <a:blipFill>
                <a:blip r:embed="rId7"/>
                <a:stretch>
                  <a:fillRect l="-55894" t="-3579" r="-51816" b="-41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28" name="Group 27">
              <a:extLst>
                <a:ext uri="{FF2B5EF4-FFF2-40B4-BE49-F238E27FC236}">
                  <a16:creationId xmlns:a16="http://schemas.microsoft.com/office/drawing/2014/main" id="{935EEE0F-E048-C42C-8831-91052F4BB71E}"/>
                </a:ext>
              </a:extLst>
            </p:cNvPr>
            <p:cNvGrpSpPr>
              <a:grpSpLocks/>
            </p:cNvGrpSpPr>
            <p:nvPr/>
          </p:nvGrpSpPr>
          <p:grpSpPr bwMode="auto">
            <a:xfrm>
              <a:off x="8810069" y="1442820"/>
              <a:ext cx="697494" cy="683973"/>
              <a:chOff x="1125708" y="2835541"/>
              <a:chExt cx="1727341" cy="1729086"/>
            </a:xfrm>
          </p:grpSpPr>
          <p:sp>
            <p:nvSpPr>
              <p:cNvPr id="29" name="Oval 28">
                <a:extLst>
                  <a:ext uri="{FF2B5EF4-FFF2-40B4-BE49-F238E27FC236}">
                    <a16:creationId xmlns:a16="http://schemas.microsoft.com/office/drawing/2014/main" id="{E6838947-5EA7-5704-44D6-370DA2EF6BBF}"/>
                  </a:ext>
                </a:extLst>
              </p:cNvPr>
              <p:cNvSpPr/>
              <p:nvPr/>
            </p:nvSpPr>
            <p:spPr>
              <a:xfrm>
                <a:off x="1125708" y="2835541"/>
                <a:ext cx="1727341" cy="1729086"/>
              </a:xfrm>
              <a:prstGeom prst="ellipse">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a:extLst>
                  <a:ext uri="{FF2B5EF4-FFF2-40B4-BE49-F238E27FC236}">
                    <a16:creationId xmlns:a16="http://schemas.microsoft.com/office/drawing/2014/main" id="{E48121E4-DD02-BD00-3B90-7D3251A0C7C4}"/>
                  </a:ext>
                </a:extLst>
              </p:cNvPr>
              <p:cNvSpPr/>
              <p:nvPr/>
            </p:nvSpPr>
            <p:spPr>
              <a:xfrm>
                <a:off x="1186766" y="2897869"/>
                <a:ext cx="1605224" cy="16044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sz="3600" b="1" dirty="0">
                    <a:solidFill>
                      <a:schemeClr val="accent1"/>
                    </a:solidFill>
                    <a:latin typeface="Archivo Black" panose="020B0A04020102020204" pitchFamily="34" charset="77"/>
                  </a:rPr>
                  <a:t>3</a:t>
                </a:r>
              </a:p>
            </p:txBody>
          </p:sp>
        </p:grpSp>
      </p:grpSp>
    </p:spTree>
    <p:extLst>
      <p:ext uri="{BB962C8B-B14F-4D97-AF65-F5344CB8AC3E}">
        <p14:creationId xmlns:p14="http://schemas.microsoft.com/office/powerpoint/2010/main" val="401201777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58D5AE1C-3A77-D219-2ACA-3981BDD5983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229" b="-259"/>
          <a:stretch/>
        </p:blipFill>
        <p:spPr>
          <a:xfrm>
            <a:off x="27471" y="25181"/>
            <a:ext cx="12188531" cy="6858000"/>
          </a:xfrm>
          <a:prstGeom prst="rect">
            <a:avLst/>
          </a:prstGeom>
        </p:spPr>
      </p:pic>
      <p:pic>
        <p:nvPicPr>
          <p:cNvPr id="46" name="Graphic 45">
            <a:extLst>
              <a:ext uri="{FF2B5EF4-FFF2-40B4-BE49-F238E27FC236}">
                <a16:creationId xmlns:a16="http://schemas.microsoft.com/office/drawing/2014/main" id="{40043E61-CEE9-433F-540D-0FB606F004C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4353" r="21419"/>
          <a:stretch/>
        </p:blipFill>
        <p:spPr>
          <a:xfrm>
            <a:off x="4030867" y="60293"/>
            <a:ext cx="7732951" cy="6772526"/>
          </a:xfrm>
          <a:prstGeom prst="rect">
            <a:avLst/>
          </a:prstGeom>
          <a:effectLst>
            <a:outerShdw blurRad="279458" dist="38100" dir="8100000" sx="102000" sy="102000" algn="tr" rotWithShape="0">
              <a:prstClr val="black">
                <a:alpha val="40000"/>
              </a:prstClr>
            </a:outerShdw>
          </a:effectLst>
        </p:spPr>
      </p:pic>
      <p:sp>
        <p:nvSpPr>
          <p:cNvPr id="34" name="Freeform 33">
            <a:extLst>
              <a:ext uri="{FF2B5EF4-FFF2-40B4-BE49-F238E27FC236}">
                <a16:creationId xmlns:a16="http://schemas.microsoft.com/office/drawing/2014/main" id="{106B574D-AA70-FEA7-CCF0-C1AC5EDFA5E2}"/>
              </a:ext>
            </a:extLst>
          </p:cNvPr>
          <p:cNvSpPr/>
          <p:nvPr/>
        </p:nvSpPr>
        <p:spPr>
          <a:xfrm>
            <a:off x="4092877" y="2116836"/>
            <a:ext cx="2749719" cy="2671646"/>
          </a:xfrm>
          <a:custGeom>
            <a:avLst/>
            <a:gdLst>
              <a:gd name="connsiteX0" fmla="*/ 2635148 w 2749719"/>
              <a:gd name="connsiteY0" fmla="*/ 1600218 h 2671646"/>
              <a:gd name="connsiteX1" fmla="*/ 2630112 w 2749719"/>
              <a:gd name="connsiteY1" fmla="*/ 1591405 h 2671646"/>
              <a:gd name="connsiteX2" fmla="*/ 2613745 w 2749719"/>
              <a:gd name="connsiteY2" fmla="*/ 1581333 h 2671646"/>
              <a:gd name="connsiteX3" fmla="*/ 2608709 w 2749719"/>
              <a:gd name="connsiteY3" fmla="*/ 1582592 h 2671646"/>
              <a:gd name="connsiteX4" fmla="*/ 2588564 w 2749719"/>
              <a:gd name="connsiteY4" fmla="*/ 1593923 h 2671646"/>
              <a:gd name="connsiteX5" fmla="*/ 2557089 w 2749719"/>
              <a:gd name="connsiteY5" fmla="*/ 1616586 h 2671646"/>
              <a:gd name="connsiteX6" fmla="*/ 2383342 w 2749719"/>
              <a:gd name="connsiteY6" fmla="*/ 1674500 h 2671646"/>
              <a:gd name="connsiteX7" fmla="*/ 2083694 w 2749719"/>
              <a:gd name="connsiteY7" fmla="*/ 1367299 h 2671646"/>
              <a:gd name="connsiteX8" fmla="*/ 2383342 w 2749719"/>
              <a:gd name="connsiteY8" fmla="*/ 1060097 h 2671646"/>
              <a:gd name="connsiteX9" fmla="*/ 2557089 w 2749719"/>
              <a:gd name="connsiteY9" fmla="*/ 1118012 h 2671646"/>
              <a:gd name="connsiteX10" fmla="*/ 2588564 w 2749719"/>
              <a:gd name="connsiteY10" fmla="*/ 1140675 h 2671646"/>
              <a:gd name="connsiteX11" fmla="*/ 2608709 w 2749719"/>
              <a:gd name="connsiteY11" fmla="*/ 1150747 h 2671646"/>
              <a:gd name="connsiteX12" fmla="*/ 2613745 w 2749719"/>
              <a:gd name="connsiteY12" fmla="*/ 1152006 h 2671646"/>
              <a:gd name="connsiteX13" fmla="*/ 2628853 w 2749719"/>
              <a:gd name="connsiteY13" fmla="*/ 1141934 h 2671646"/>
              <a:gd name="connsiteX14" fmla="*/ 2632630 w 2749719"/>
              <a:gd name="connsiteY14" fmla="*/ 1133121 h 2671646"/>
              <a:gd name="connsiteX15" fmla="*/ 2742166 w 2749719"/>
              <a:gd name="connsiteY15" fmla="*/ 517458 h 2671646"/>
              <a:gd name="connsiteX16" fmla="*/ 2743425 w 2749719"/>
              <a:gd name="connsiteY16" fmla="*/ 508645 h 2671646"/>
              <a:gd name="connsiteX17" fmla="*/ 2374529 w 2749719"/>
              <a:gd name="connsiteY17" fmla="*/ 540121 h 2671646"/>
              <a:gd name="connsiteX18" fmla="*/ 2277584 w 2749719"/>
              <a:gd name="connsiteY18" fmla="*/ 548934 h 2671646"/>
              <a:gd name="connsiteX19" fmla="*/ 2210856 w 2749719"/>
              <a:gd name="connsiteY19" fmla="*/ 552711 h 2671646"/>
              <a:gd name="connsiteX20" fmla="*/ 2069844 w 2749719"/>
              <a:gd name="connsiteY20" fmla="*/ 477170 h 2671646"/>
              <a:gd name="connsiteX21" fmla="*/ 2098802 w 2749719"/>
              <a:gd name="connsiteY21" fmla="*/ 402887 h 2671646"/>
              <a:gd name="connsiteX22" fmla="*/ 2165531 w 2749719"/>
              <a:gd name="connsiteY22" fmla="*/ 236696 h 2671646"/>
              <a:gd name="connsiteX23" fmla="*/ 1921279 w 2749719"/>
              <a:gd name="connsiteY23" fmla="*/ 0 h 2671646"/>
              <a:gd name="connsiteX24" fmla="*/ 1677027 w 2749719"/>
              <a:gd name="connsiteY24" fmla="*/ 236696 h 2671646"/>
              <a:gd name="connsiteX25" fmla="*/ 1743756 w 2749719"/>
              <a:gd name="connsiteY25" fmla="*/ 402887 h 2671646"/>
              <a:gd name="connsiteX26" fmla="*/ 1772713 w 2749719"/>
              <a:gd name="connsiteY26" fmla="*/ 477170 h 2671646"/>
              <a:gd name="connsiteX27" fmla="*/ 1631702 w 2749719"/>
              <a:gd name="connsiteY27" fmla="*/ 553970 h 2671646"/>
              <a:gd name="connsiteX28" fmla="*/ 1564973 w 2749719"/>
              <a:gd name="connsiteY28" fmla="*/ 550193 h 2671646"/>
              <a:gd name="connsiteX29" fmla="*/ 755418 w 2749719"/>
              <a:gd name="connsiteY29" fmla="*/ 508645 h 2671646"/>
              <a:gd name="connsiteX30" fmla="*/ 728978 w 2749719"/>
              <a:gd name="connsiteY30" fmla="*/ 508645 h 2671646"/>
              <a:gd name="connsiteX31" fmla="*/ 0 w 2749719"/>
              <a:gd name="connsiteY31" fmla="*/ 429327 h 2671646"/>
              <a:gd name="connsiteX32" fmla="*/ 666026 w 2749719"/>
              <a:gd name="connsiteY32" fmla="*/ 2207067 h 2671646"/>
              <a:gd name="connsiteX33" fmla="*/ 760454 w 2749719"/>
              <a:gd name="connsiteY33" fmla="*/ 2185664 h 2671646"/>
              <a:gd name="connsiteX34" fmla="*/ 1567492 w 2749719"/>
              <a:gd name="connsiteY34" fmla="*/ 2122713 h 2671646"/>
              <a:gd name="connsiteX35" fmla="*/ 1649328 w 2749719"/>
              <a:gd name="connsiteY35" fmla="*/ 2116418 h 2671646"/>
              <a:gd name="connsiteX36" fmla="*/ 1713539 w 2749719"/>
              <a:gd name="connsiteY36" fmla="*/ 2126490 h 2671646"/>
              <a:gd name="connsiteX37" fmla="*/ 1733683 w 2749719"/>
              <a:gd name="connsiteY37" fmla="*/ 2136562 h 2671646"/>
              <a:gd name="connsiteX38" fmla="*/ 1771454 w 2749719"/>
              <a:gd name="connsiteY38" fmla="*/ 2224694 h 2671646"/>
              <a:gd name="connsiteX39" fmla="*/ 1748792 w 2749719"/>
              <a:gd name="connsiteY39" fmla="*/ 2270019 h 2671646"/>
              <a:gd name="connsiteX40" fmla="*/ 1729906 w 2749719"/>
              <a:gd name="connsiteY40" fmla="*/ 2296458 h 2671646"/>
              <a:gd name="connsiteX41" fmla="*/ 1683322 w 2749719"/>
              <a:gd name="connsiteY41" fmla="*/ 2434951 h 2671646"/>
              <a:gd name="connsiteX42" fmla="*/ 1927574 w 2749719"/>
              <a:gd name="connsiteY42" fmla="*/ 2671647 h 2671646"/>
              <a:gd name="connsiteX43" fmla="*/ 2171826 w 2749719"/>
              <a:gd name="connsiteY43" fmla="*/ 2434951 h 2671646"/>
              <a:gd name="connsiteX44" fmla="*/ 2125241 w 2749719"/>
              <a:gd name="connsiteY44" fmla="*/ 2296458 h 2671646"/>
              <a:gd name="connsiteX45" fmla="*/ 2105097 w 2749719"/>
              <a:gd name="connsiteY45" fmla="*/ 2268759 h 2671646"/>
              <a:gd name="connsiteX46" fmla="*/ 2082434 w 2749719"/>
              <a:gd name="connsiteY46" fmla="*/ 2223435 h 2671646"/>
              <a:gd name="connsiteX47" fmla="*/ 2118946 w 2749719"/>
              <a:gd name="connsiteY47" fmla="*/ 2135303 h 2671646"/>
              <a:gd name="connsiteX48" fmla="*/ 2139091 w 2749719"/>
              <a:gd name="connsiteY48" fmla="*/ 2125231 h 2671646"/>
              <a:gd name="connsiteX49" fmla="*/ 2202042 w 2749719"/>
              <a:gd name="connsiteY49" fmla="*/ 2115159 h 2671646"/>
              <a:gd name="connsiteX50" fmla="*/ 2283879 w 2749719"/>
              <a:gd name="connsiteY50" fmla="*/ 2121454 h 2671646"/>
              <a:gd name="connsiteX51" fmla="*/ 2749720 w 2749719"/>
              <a:gd name="connsiteY51" fmla="*/ 2180628 h 2671646"/>
              <a:gd name="connsiteX52" fmla="*/ 2635148 w 2749719"/>
              <a:gd name="connsiteY52" fmla="*/ 1600218 h 267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49719" h="2671646">
                <a:moveTo>
                  <a:pt x="2635148" y="1600218"/>
                </a:moveTo>
                <a:cubicBezTo>
                  <a:pt x="2633889" y="1596441"/>
                  <a:pt x="2632630" y="1593923"/>
                  <a:pt x="2630112" y="1591405"/>
                </a:cubicBezTo>
                <a:cubicBezTo>
                  <a:pt x="2627594" y="1587628"/>
                  <a:pt x="2622558" y="1581333"/>
                  <a:pt x="2613745" y="1581333"/>
                </a:cubicBezTo>
                <a:cubicBezTo>
                  <a:pt x="2612486" y="1581333"/>
                  <a:pt x="2611227" y="1581333"/>
                  <a:pt x="2608709" y="1582592"/>
                </a:cubicBezTo>
                <a:cubicBezTo>
                  <a:pt x="2604932" y="1583851"/>
                  <a:pt x="2598637" y="1585110"/>
                  <a:pt x="2588564" y="1593923"/>
                </a:cubicBezTo>
                <a:cubicBezTo>
                  <a:pt x="2579751" y="1601477"/>
                  <a:pt x="2568420" y="1609031"/>
                  <a:pt x="2557089" y="1616586"/>
                </a:cubicBezTo>
                <a:cubicBezTo>
                  <a:pt x="2499173" y="1655615"/>
                  <a:pt x="2442517" y="1674500"/>
                  <a:pt x="2383342" y="1674500"/>
                </a:cubicBezTo>
                <a:cubicBezTo>
                  <a:pt x="2214633" y="1674500"/>
                  <a:pt x="2083694" y="1539785"/>
                  <a:pt x="2083694" y="1367299"/>
                </a:cubicBezTo>
                <a:cubicBezTo>
                  <a:pt x="2083694" y="1194813"/>
                  <a:pt x="2215892" y="1060097"/>
                  <a:pt x="2383342" y="1060097"/>
                </a:cubicBezTo>
                <a:cubicBezTo>
                  <a:pt x="2442517" y="1060097"/>
                  <a:pt x="2499173" y="1078983"/>
                  <a:pt x="2557089" y="1118012"/>
                </a:cubicBezTo>
                <a:cubicBezTo>
                  <a:pt x="2568420" y="1125567"/>
                  <a:pt x="2578492" y="1133121"/>
                  <a:pt x="2588564" y="1140675"/>
                </a:cubicBezTo>
                <a:cubicBezTo>
                  <a:pt x="2597377" y="1148229"/>
                  <a:pt x="2603673" y="1150747"/>
                  <a:pt x="2608709" y="1150747"/>
                </a:cubicBezTo>
                <a:cubicBezTo>
                  <a:pt x="2611227" y="1150747"/>
                  <a:pt x="2612486" y="1152006"/>
                  <a:pt x="2613745" y="1152006"/>
                </a:cubicBezTo>
                <a:cubicBezTo>
                  <a:pt x="2622558" y="1152006"/>
                  <a:pt x="2627594" y="1144452"/>
                  <a:pt x="2628853" y="1141934"/>
                </a:cubicBezTo>
                <a:cubicBezTo>
                  <a:pt x="2631371" y="1139416"/>
                  <a:pt x="2632630" y="1136898"/>
                  <a:pt x="2632630" y="1133121"/>
                </a:cubicBezTo>
                <a:cubicBezTo>
                  <a:pt x="2632630" y="1133121"/>
                  <a:pt x="2641443" y="822142"/>
                  <a:pt x="2742166" y="517458"/>
                </a:cubicBezTo>
                <a:lnTo>
                  <a:pt x="2743425" y="508645"/>
                </a:lnTo>
                <a:cubicBezTo>
                  <a:pt x="2554570" y="525013"/>
                  <a:pt x="2442517" y="533826"/>
                  <a:pt x="2374529" y="540121"/>
                </a:cubicBezTo>
                <a:cubicBezTo>
                  <a:pt x="2304024" y="546416"/>
                  <a:pt x="2283879" y="547675"/>
                  <a:pt x="2277584" y="548934"/>
                </a:cubicBezTo>
                <a:cubicBezTo>
                  <a:pt x="2252403" y="551452"/>
                  <a:pt x="2231000" y="552711"/>
                  <a:pt x="2210856" y="552711"/>
                </a:cubicBezTo>
                <a:cubicBezTo>
                  <a:pt x="2118946" y="552711"/>
                  <a:pt x="2072362" y="527531"/>
                  <a:pt x="2069844" y="477170"/>
                </a:cubicBezTo>
                <a:cubicBezTo>
                  <a:pt x="2068585" y="454507"/>
                  <a:pt x="2078658" y="430586"/>
                  <a:pt x="2098802" y="402887"/>
                </a:cubicBezTo>
                <a:cubicBezTo>
                  <a:pt x="2131537" y="358822"/>
                  <a:pt x="2165531" y="303424"/>
                  <a:pt x="2165531" y="236696"/>
                </a:cubicBezTo>
                <a:cubicBezTo>
                  <a:pt x="2165531" y="104499"/>
                  <a:pt x="2058513" y="0"/>
                  <a:pt x="1921279" y="0"/>
                </a:cubicBezTo>
                <a:cubicBezTo>
                  <a:pt x="1784044" y="0"/>
                  <a:pt x="1677027" y="103240"/>
                  <a:pt x="1677027" y="236696"/>
                </a:cubicBezTo>
                <a:cubicBezTo>
                  <a:pt x="1677027" y="303424"/>
                  <a:pt x="1711021" y="357562"/>
                  <a:pt x="1743756" y="402887"/>
                </a:cubicBezTo>
                <a:cubicBezTo>
                  <a:pt x="1763900" y="430586"/>
                  <a:pt x="1773972" y="454507"/>
                  <a:pt x="1772713" y="477170"/>
                </a:cubicBezTo>
                <a:cubicBezTo>
                  <a:pt x="1770195" y="527531"/>
                  <a:pt x="1723611" y="553970"/>
                  <a:pt x="1631702" y="553970"/>
                </a:cubicBezTo>
                <a:cubicBezTo>
                  <a:pt x="1611558" y="553970"/>
                  <a:pt x="1588895" y="552711"/>
                  <a:pt x="1564973" y="550193"/>
                </a:cubicBezTo>
                <a:cubicBezTo>
                  <a:pt x="1552383" y="548934"/>
                  <a:pt x="1169638" y="543898"/>
                  <a:pt x="755418" y="508645"/>
                </a:cubicBezTo>
                <a:lnTo>
                  <a:pt x="728978" y="508645"/>
                </a:lnTo>
                <a:cubicBezTo>
                  <a:pt x="234179" y="485983"/>
                  <a:pt x="0" y="429327"/>
                  <a:pt x="0" y="429327"/>
                </a:cubicBezTo>
                <a:cubicBezTo>
                  <a:pt x="42807" y="995887"/>
                  <a:pt x="269432" y="1610291"/>
                  <a:pt x="666026" y="2207067"/>
                </a:cubicBezTo>
                <a:lnTo>
                  <a:pt x="760454" y="2185664"/>
                </a:lnTo>
                <a:cubicBezTo>
                  <a:pt x="873766" y="2171815"/>
                  <a:pt x="1561196" y="2123972"/>
                  <a:pt x="1567492" y="2122713"/>
                </a:cubicBezTo>
                <a:cubicBezTo>
                  <a:pt x="1604003" y="2117677"/>
                  <a:pt x="1629184" y="2116418"/>
                  <a:pt x="1649328" y="2116418"/>
                </a:cubicBezTo>
                <a:cubicBezTo>
                  <a:pt x="1675768" y="2116418"/>
                  <a:pt x="1695912" y="2120195"/>
                  <a:pt x="1713539" y="2126490"/>
                </a:cubicBezTo>
                <a:cubicBezTo>
                  <a:pt x="1719834" y="2129008"/>
                  <a:pt x="1726129" y="2132785"/>
                  <a:pt x="1733683" y="2136562"/>
                </a:cubicBezTo>
                <a:cubicBezTo>
                  <a:pt x="1765159" y="2156706"/>
                  <a:pt x="1779008" y="2190700"/>
                  <a:pt x="1771454" y="2224694"/>
                </a:cubicBezTo>
                <a:cubicBezTo>
                  <a:pt x="1767677" y="2239802"/>
                  <a:pt x="1760123" y="2254910"/>
                  <a:pt x="1748792" y="2270019"/>
                </a:cubicBezTo>
                <a:cubicBezTo>
                  <a:pt x="1742497" y="2278831"/>
                  <a:pt x="1736201" y="2287645"/>
                  <a:pt x="1729906" y="2296458"/>
                </a:cubicBezTo>
                <a:cubicBezTo>
                  <a:pt x="1698431" y="2343042"/>
                  <a:pt x="1683322" y="2388367"/>
                  <a:pt x="1683322" y="2434951"/>
                </a:cubicBezTo>
                <a:cubicBezTo>
                  <a:pt x="1683322" y="2567148"/>
                  <a:pt x="1790339" y="2671647"/>
                  <a:pt x="1927574" y="2671647"/>
                </a:cubicBezTo>
                <a:cubicBezTo>
                  <a:pt x="2064808" y="2671647"/>
                  <a:pt x="2171826" y="2567148"/>
                  <a:pt x="2171826" y="2434951"/>
                </a:cubicBezTo>
                <a:cubicBezTo>
                  <a:pt x="2171826" y="2388367"/>
                  <a:pt x="2156717" y="2343042"/>
                  <a:pt x="2125241" y="2296458"/>
                </a:cubicBezTo>
                <a:cubicBezTo>
                  <a:pt x="2118946" y="2286386"/>
                  <a:pt x="2112651" y="2277573"/>
                  <a:pt x="2105097" y="2268759"/>
                </a:cubicBezTo>
                <a:cubicBezTo>
                  <a:pt x="2093766" y="2253651"/>
                  <a:pt x="2084953" y="2238543"/>
                  <a:pt x="2082434" y="2223435"/>
                </a:cubicBezTo>
                <a:cubicBezTo>
                  <a:pt x="2074880" y="2189441"/>
                  <a:pt x="2088730" y="2155447"/>
                  <a:pt x="2118946" y="2135303"/>
                </a:cubicBezTo>
                <a:cubicBezTo>
                  <a:pt x="2126501" y="2130267"/>
                  <a:pt x="2132796" y="2127749"/>
                  <a:pt x="2139091" y="2125231"/>
                </a:cubicBezTo>
                <a:cubicBezTo>
                  <a:pt x="2155458" y="2117677"/>
                  <a:pt x="2176862" y="2115159"/>
                  <a:pt x="2202042" y="2115159"/>
                </a:cubicBezTo>
                <a:cubicBezTo>
                  <a:pt x="2223446" y="2115159"/>
                  <a:pt x="2248627" y="2117677"/>
                  <a:pt x="2283879" y="2121454"/>
                </a:cubicBezTo>
                <a:cubicBezTo>
                  <a:pt x="2290174" y="2122713"/>
                  <a:pt x="2641443" y="2166779"/>
                  <a:pt x="2749720" y="2180628"/>
                </a:cubicBezTo>
                <a:cubicBezTo>
                  <a:pt x="2642703" y="1947709"/>
                  <a:pt x="2635148" y="1600218"/>
                  <a:pt x="2635148" y="1600218"/>
                </a:cubicBezTo>
                <a:close/>
              </a:path>
            </a:pathLst>
          </a:custGeom>
          <a:solidFill>
            <a:schemeClr val="accent3"/>
          </a:solidFill>
          <a:ln w="8096" cap="flat">
            <a:noFill/>
            <a:prstDash val="solid"/>
            <a:miter/>
          </a:ln>
          <a:effectLst/>
        </p:spPr>
        <p:txBody>
          <a:bodyPr rtlCol="0" anchor="ctr"/>
          <a:lstStyle/>
          <a:p>
            <a:endParaRPr lang="en-US"/>
          </a:p>
        </p:txBody>
      </p:sp>
      <p:grpSp>
        <p:nvGrpSpPr>
          <p:cNvPr id="35" name="Graphic 31">
            <a:extLst>
              <a:ext uri="{FF2B5EF4-FFF2-40B4-BE49-F238E27FC236}">
                <a16:creationId xmlns:a16="http://schemas.microsoft.com/office/drawing/2014/main" id="{DBCD082F-80C0-2520-A9F5-4ADED90A65FC}"/>
              </a:ext>
            </a:extLst>
          </p:cNvPr>
          <p:cNvGrpSpPr/>
          <p:nvPr/>
        </p:nvGrpSpPr>
        <p:grpSpPr>
          <a:xfrm>
            <a:off x="2284911" y="41967"/>
            <a:ext cx="13456036" cy="6700520"/>
            <a:chOff x="4019225" y="41967"/>
            <a:chExt cx="13456036" cy="6700520"/>
          </a:xfrm>
          <a:solidFill>
            <a:srgbClr val="030202"/>
          </a:solidFill>
          <a:effectLst/>
        </p:grpSpPr>
        <p:sp>
          <p:nvSpPr>
            <p:cNvPr id="36" name="Freeform 35">
              <a:extLst>
                <a:ext uri="{FF2B5EF4-FFF2-40B4-BE49-F238E27FC236}">
                  <a16:creationId xmlns:a16="http://schemas.microsoft.com/office/drawing/2014/main" id="{6D71B417-ACF7-2BA0-598C-F81C4EE06357}"/>
                </a:ext>
              </a:extLst>
            </p:cNvPr>
            <p:cNvSpPr/>
            <p:nvPr/>
          </p:nvSpPr>
          <p:spPr>
            <a:xfrm>
              <a:off x="6536024" y="3879468"/>
              <a:ext cx="6136508" cy="2863018"/>
            </a:xfrm>
            <a:custGeom>
              <a:avLst/>
              <a:gdLst>
                <a:gd name="connsiteX0" fmla="*/ 55397 w 6136508"/>
                <a:gd name="connsiteY0" fmla="*/ 484724 h 2863018"/>
                <a:gd name="connsiteX1" fmla="*/ 871248 w 6136508"/>
                <a:gd name="connsiteY1" fmla="*/ 420514 h 2863018"/>
                <a:gd name="connsiteX2" fmla="*/ 945531 w 6136508"/>
                <a:gd name="connsiteY2" fmla="*/ 414219 h 2863018"/>
                <a:gd name="connsiteX3" fmla="*/ 985820 w 6136508"/>
                <a:gd name="connsiteY3" fmla="*/ 420514 h 2863018"/>
                <a:gd name="connsiteX4" fmla="*/ 994633 w 6136508"/>
                <a:gd name="connsiteY4" fmla="*/ 425550 h 2863018"/>
                <a:gd name="connsiteX5" fmla="*/ 1003447 w 6136508"/>
                <a:gd name="connsiteY5" fmla="*/ 446953 h 2863018"/>
                <a:gd name="connsiteX6" fmla="*/ 992115 w 6136508"/>
                <a:gd name="connsiteY6" fmla="*/ 467098 h 2863018"/>
                <a:gd name="connsiteX7" fmla="*/ 970712 w 6136508"/>
                <a:gd name="connsiteY7" fmla="*/ 497314 h 2863018"/>
                <a:gd name="connsiteX8" fmla="*/ 912796 w 6136508"/>
                <a:gd name="connsiteY8" fmla="*/ 671060 h 2863018"/>
                <a:gd name="connsiteX9" fmla="*/ 1219999 w 6136508"/>
                <a:gd name="connsiteY9" fmla="*/ 970707 h 2863018"/>
                <a:gd name="connsiteX10" fmla="*/ 1527203 w 6136508"/>
                <a:gd name="connsiteY10" fmla="*/ 671060 h 2863018"/>
                <a:gd name="connsiteX11" fmla="*/ 1469287 w 6136508"/>
                <a:gd name="connsiteY11" fmla="*/ 497314 h 2863018"/>
                <a:gd name="connsiteX12" fmla="*/ 1446625 w 6136508"/>
                <a:gd name="connsiteY12" fmla="*/ 465839 h 2863018"/>
                <a:gd name="connsiteX13" fmla="*/ 1435293 w 6136508"/>
                <a:gd name="connsiteY13" fmla="*/ 445694 h 2863018"/>
                <a:gd name="connsiteX14" fmla="*/ 1444107 w 6136508"/>
                <a:gd name="connsiteY14" fmla="*/ 425550 h 2863018"/>
                <a:gd name="connsiteX15" fmla="*/ 1454179 w 6136508"/>
                <a:gd name="connsiteY15" fmla="*/ 420514 h 2863018"/>
                <a:gd name="connsiteX16" fmla="*/ 1493209 w 6136508"/>
                <a:gd name="connsiteY16" fmla="*/ 415478 h 2863018"/>
                <a:gd name="connsiteX17" fmla="*/ 1566232 w 6136508"/>
                <a:gd name="connsiteY17" fmla="*/ 421773 h 2863018"/>
                <a:gd name="connsiteX18" fmla="*/ 2033332 w 6136508"/>
                <a:gd name="connsiteY18" fmla="*/ 480947 h 2863018"/>
                <a:gd name="connsiteX19" fmla="*/ 2043405 w 6136508"/>
                <a:gd name="connsiteY19" fmla="*/ 482206 h 2863018"/>
                <a:gd name="connsiteX20" fmla="*/ 2050959 w 6136508"/>
                <a:gd name="connsiteY20" fmla="*/ 483465 h 2863018"/>
                <a:gd name="connsiteX21" fmla="*/ 2068585 w 6136508"/>
                <a:gd name="connsiteY21" fmla="*/ 485983 h 2863018"/>
                <a:gd name="connsiteX22" fmla="*/ 2081176 w 6136508"/>
                <a:gd name="connsiteY22" fmla="*/ 487242 h 2863018"/>
                <a:gd name="connsiteX23" fmla="*/ 2096284 w 6136508"/>
                <a:gd name="connsiteY23" fmla="*/ 489760 h 2863018"/>
                <a:gd name="connsiteX24" fmla="*/ 2562125 w 6136508"/>
                <a:gd name="connsiteY24" fmla="*/ 548934 h 2863018"/>
                <a:gd name="connsiteX25" fmla="*/ 2643962 w 6136508"/>
                <a:gd name="connsiteY25" fmla="*/ 555229 h 2863018"/>
                <a:gd name="connsiteX26" fmla="*/ 2706913 w 6136508"/>
                <a:gd name="connsiteY26" fmla="*/ 545157 h 2863018"/>
                <a:gd name="connsiteX27" fmla="*/ 2727058 w 6136508"/>
                <a:gd name="connsiteY27" fmla="*/ 535085 h 2863018"/>
                <a:gd name="connsiteX28" fmla="*/ 2764829 w 6136508"/>
                <a:gd name="connsiteY28" fmla="*/ 448212 h 2863018"/>
                <a:gd name="connsiteX29" fmla="*/ 2742166 w 6136508"/>
                <a:gd name="connsiteY29" fmla="*/ 401629 h 2863018"/>
                <a:gd name="connsiteX30" fmla="*/ 2723281 w 6136508"/>
                <a:gd name="connsiteY30" fmla="*/ 375189 h 2863018"/>
                <a:gd name="connsiteX31" fmla="*/ 2676696 w 6136508"/>
                <a:gd name="connsiteY31" fmla="*/ 236697 h 2863018"/>
                <a:gd name="connsiteX32" fmla="*/ 2920948 w 6136508"/>
                <a:gd name="connsiteY32" fmla="*/ 0 h 2863018"/>
                <a:gd name="connsiteX33" fmla="*/ 3165200 w 6136508"/>
                <a:gd name="connsiteY33" fmla="*/ 236697 h 2863018"/>
                <a:gd name="connsiteX34" fmla="*/ 3118616 w 6136508"/>
                <a:gd name="connsiteY34" fmla="*/ 375189 h 2863018"/>
                <a:gd name="connsiteX35" fmla="*/ 3098471 w 6136508"/>
                <a:gd name="connsiteY35" fmla="*/ 401629 h 2863018"/>
                <a:gd name="connsiteX36" fmla="*/ 3075809 w 6136508"/>
                <a:gd name="connsiteY36" fmla="*/ 446953 h 2863018"/>
                <a:gd name="connsiteX37" fmla="*/ 3112321 w 6136508"/>
                <a:gd name="connsiteY37" fmla="*/ 535085 h 2863018"/>
                <a:gd name="connsiteX38" fmla="*/ 3132465 w 6136508"/>
                <a:gd name="connsiteY38" fmla="*/ 545157 h 2863018"/>
                <a:gd name="connsiteX39" fmla="*/ 3196675 w 6136508"/>
                <a:gd name="connsiteY39" fmla="*/ 555229 h 2863018"/>
                <a:gd name="connsiteX40" fmla="*/ 3278512 w 6136508"/>
                <a:gd name="connsiteY40" fmla="*/ 548934 h 2863018"/>
                <a:gd name="connsiteX41" fmla="*/ 3772052 w 6136508"/>
                <a:gd name="connsiteY41" fmla="*/ 485983 h 2863018"/>
                <a:gd name="connsiteX42" fmla="*/ 3842558 w 6136508"/>
                <a:gd name="connsiteY42" fmla="*/ 482206 h 2863018"/>
                <a:gd name="connsiteX43" fmla="*/ 4305881 w 6136508"/>
                <a:gd name="connsiteY43" fmla="*/ 443176 h 2863018"/>
                <a:gd name="connsiteX44" fmla="*/ 4307140 w 6136508"/>
                <a:gd name="connsiteY44" fmla="*/ 443176 h 2863018"/>
                <a:gd name="connsiteX45" fmla="*/ 4368832 w 6136508"/>
                <a:gd name="connsiteY45" fmla="*/ 439399 h 2863018"/>
                <a:gd name="connsiteX46" fmla="*/ 4445633 w 6136508"/>
                <a:gd name="connsiteY46" fmla="*/ 453248 h 2863018"/>
                <a:gd name="connsiteX47" fmla="*/ 4429266 w 6136508"/>
                <a:gd name="connsiteY47" fmla="*/ 487242 h 2863018"/>
                <a:gd name="connsiteX48" fmla="*/ 4349947 w 6136508"/>
                <a:gd name="connsiteY48" fmla="*/ 691204 h 2863018"/>
                <a:gd name="connsiteX49" fmla="*/ 4657150 w 6136508"/>
                <a:gd name="connsiteY49" fmla="*/ 990851 h 2863018"/>
                <a:gd name="connsiteX50" fmla="*/ 4964353 w 6136508"/>
                <a:gd name="connsiteY50" fmla="*/ 691204 h 2863018"/>
                <a:gd name="connsiteX51" fmla="*/ 4885034 w 6136508"/>
                <a:gd name="connsiteY51" fmla="*/ 487242 h 2863018"/>
                <a:gd name="connsiteX52" fmla="*/ 4868666 w 6136508"/>
                <a:gd name="connsiteY52" fmla="*/ 453248 h 2863018"/>
                <a:gd name="connsiteX53" fmla="*/ 4945468 w 6136508"/>
                <a:gd name="connsiteY53" fmla="*/ 438140 h 2863018"/>
                <a:gd name="connsiteX54" fmla="*/ 5007160 w 6136508"/>
                <a:gd name="connsiteY54" fmla="*/ 441917 h 2863018"/>
                <a:gd name="connsiteX55" fmla="*/ 5008419 w 6136508"/>
                <a:gd name="connsiteY55" fmla="*/ 441917 h 2863018"/>
                <a:gd name="connsiteX56" fmla="*/ 6083630 w 6136508"/>
                <a:gd name="connsiteY56" fmla="*/ 483465 h 2863018"/>
                <a:gd name="connsiteX57" fmla="*/ 6086148 w 6136508"/>
                <a:gd name="connsiteY57" fmla="*/ 483465 h 2863018"/>
                <a:gd name="connsiteX58" fmla="*/ 6136509 w 6136508"/>
                <a:gd name="connsiteY58" fmla="*/ 493537 h 2863018"/>
                <a:gd name="connsiteX59" fmla="*/ 3066996 w 6136508"/>
                <a:gd name="connsiteY59" fmla="*/ 2863019 h 2863018"/>
                <a:gd name="connsiteX60" fmla="*/ 3054405 w 6136508"/>
                <a:gd name="connsiteY60" fmla="*/ 2847910 h 2863018"/>
                <a:gd name="connsiteX61" fmla="*/ 0 w 6136508"/>
                <a:gd name="connsiteY61" fmla="*/ 506127 h 2863018"/>
                <a:gd name="connsiteX62" fmla="*/ 55397 w 6136508"/>
                <a:gd name="connsiteY62" fmla="*/ 484724 h 286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136508" h="2863018">
                  <a:moveTo>
                    <a:pt x="55397" y="484724"/>
                  </a:moveTo>
                  <a:lnTo>
                    <a:pt x="871248" y="420514"/>
                  </a:lnTo>
                  <a:cubicBezTo>
                    <a:pt x="903983" y="416737"/>
                    <a:pt x="927905" y="414219"/>
                    <a:pt x="945531" y="414219"/>
                  </a:cubicBezTo>
                  <a:cubicBezTo>
                    <a:pt x="963157" y="414219"/>
                    <a:pt x="975748" y="415478"/>
                    <a:pt x="985820" y="420514"/>
                  </a:cubicBezTo>
                  <a:cubicBezTo>
                    <a:pt x="988338" y="421773"/>
                    <a:pt x="992115" y="423032"/>
                    <a:pt x="994633" y="425550"/>
                  </a:cubicBezTo>
                  <a:cubicBezTo>
                    <a:pt x="1003447" y="430586"/>
                    <a:pt x="1005964" y="438140"/>
                    <a:pt x="1003447" y="446953"/>
                  </a:cubicBezTo>
                  <a:cubicBezTo>
                    <a:pt x="1002187" y="450730"/>
                    <a:pt x="1000928" y="457026"/>
                    <a:pt x="992115" y="467098"/>
                  </a:cubicBezTo>
                  <a:cubicBezTo>
                    <a:pt x="983302" y="478429"/>
                    <a:pt x="975748" y="488501"/>
                    <a:pt x="970712" y="497314"/>
                  </a:cubicBezTo>
                  <a:cubicBezTo>
                    <a:pt x="931682" y="555229"/>
                    <a:pt x="912796" y="611885"/>
                    <a:pt x="912796" y="671060"/>
                  </a:cubicBezTo>
                  <a:cubicBezTo>
                    <a:pt x="912796" y="838509"/>
                    <a:pt x="1047513" y="970707"/>
                    <a:pt x="1219999" y="970707"/>
                  </a:cubicBezTo>
                  <a:cubicBezTo>
                    <a:pt x="1392487" y="970707"/>
                    <a:pt x="1527203" y="838509"/>
                    <a:pt x="1527203" y="671060"/>
                  </a:cubicBezTo>
                  <a:cubicBezTo>
                    <a:pt x="1527203" y="611885"/>
                    <a:pt x="1508317" y="555229"/>
                    <a:pt x="1469287" y="497314"/>
                  </a:cubicBezTo>
                  <a:cubicBezTo>
                    <a:pt x="1462992" y="487242"/>
                    <a:pt x="1455438" y="477170"/>
                    <a:pt x="1446625" y="465839"/>
                  </a:cubicBezTo>
                  <a:cubicBezTo>
                    <a:pt x="1440330" y="458285"/>
                    <a:pt x="1436553" y="451990"/>
                    <a:pt x="1435293" y="445694"/>
                  </a:cubicBezTo>
                  <a:cubicBezTo>
                    <a:pt x="1432776" y="435622"/>
                    <a:pt x="1439071" y="429327"/>
                    <a:pt x="1444107" y="425550"/>
                  </a:cubicBezTo>
                  <a:cubicBezTo>
                    <a:pt x="1447884" y="423032"/>
                    <a:pt x="1450402" y="421773"/>
                    <a:pt x="1454179" y="420514"/>
                  </a:cubicBezTo>
                  <a:cubicBezTo>
                    <a:pt x="1462992" y="416737"/>
                    <a:pt x="1475583" y="415478"/>
                    <a:pt x="1493209" y="415478"/>
                  </a:cubicBezTo>
                  <a:cubicBezTo>
                    <a:pt x="1510835" y="415478"/>
                    <a:pt x="1534757" y="416737"/>
                    <a:pt x="1566232" y="421773"/>
                  </a:cubicBezTo>
                  <a:cubicBezTo>
                    <a:pt x="1566232" y="421773"/>
                    <a:pt x="1892321" y="463321"/>
                    <a:pt x="2033332" y="480947"/>
                  </a:cubicBezTo>
                  <a:cubicBezTo>
                    <a:pt x="2033332" y="480947"/>
                    <a:pt x="2037110" y="480947"/>
                    <a:pt x="2043405" y="482206"/>
                  </a:cubicBezTo>
                  <a:cubicBezTo>
                    <a:pt x="2045923" y="482206"/>
                    <a:pt x="2048441" y="483465"/>
                    <a:pt x="2050959" y="483465"/>
                  </a:cubicBezTo>
                  <a:cubicBezTo>
                    <a:pt x="2055995" y="484724"/>
                    <a:pt x="2062290" y="484724"/>
                    <a:pt x="2068585" y="485983"/>
                  </a:cubicBezTo>
                  <a:cubicBezTo>
                    <a:pt x="2072362" y="485983"/>
                    <a:pt x="2077398" y="487242"/>
                    <a:pt x="2081176" y="487242"/>
                  </a:cubicBezTo>
                  <a:cubicBezTo>
                    <a:pt x="2086212" y="488501"/>
                    <a:pt x="2091248" y="488501"/>
                    <a:pt x="2096284" y="489760"/>
                  </a:cubicBezTo>
                  <a:cubicBezTo>
                    <a:pt x="2234777" y="507387"/>
                    <a:pt x="2555830" y="548934"/>
                    <a:pt x="2562125" y="548934"/>
                  </a:cubicBezTo>
                  <a:cubicBezTo>
                    <a:pt x="2597378" y="553970"/>
                    <a:pt x="2622558" y="555229"/>
                    <a:pt x="2643962" y="555229"/>
                  </a:cubicBezTo>
                  <a:cubicBezTo>
                    <a:pt x="2670401" y="555229"/>
                    <a:pt x="2690546" y="551452"/>
                    <a:pt x="2706913" y="545157"/>
                  </a:cubicBezTo>
                  <a:cubicBezTo>
                    <a:pt x="2714467" y="542639"/>
                    <a:pt x="2720763" y="538862"/>
                    <a:pt x="2727058" y="535085"/>
                  </a:cubicBezTo>
                  <a:cubicBezTo>
                    <a:pt x="2757274" y="514941"/>
                    <a:pt x="2772383" y="480947"/>
                    <a:pt x="2764829" y="448212"/>
                  </a:cubicBezTo>
                  <a:cubicBezTo>
                    <a:pt x="2761052" y="433104"/>
                    <a:pt x="2753497" y="416737"/>
                    <a:pt x="2742166" y="401629"/>
                  </a:cubicBezTo>
                  <a:cubicBezTo>
                    <a:pt x="2735871" y="392815"/>
                    <a:pt x="2729576" y="384002"/>
                    <a:pt x="2723281" y="375189"/>
                  </a:cubicBezTo>
                  <a:cubicBezTo>
                    <a:pt x="2691805" y="328605"/>
                    <a:pt x="2676696" y="283280"/>
                    <a:pt x="2676696" y="236697"/>
                  </a:cubicBezTo>
                  <a:cubicBezTo>
                    <a:pt x="2676696" y="104499"/>
                    <a:pt x="2783714" y="0"/>
                    <a:pt x="2920948" y="0"/>
                  </a:cubicBezTo>
                  <a:cubicBezTo>
                    <a:pt x="3058182" y="0"/>
                    <a:pt x="3165200" y="103240"/>
                    <a:pt x="3165200" y="236697"/>
                  </a:cubicBezTo>
                  <a:cubicBezTo>
                    <a:pt x="3165200" y="283280"/>
                    <a:pt x="3150092" y="328605"/>
                    <a:pt x="3118616" y="375189"/>
                  </a:cubicBezTo>
                  <a:cubicBezTo>
                    <a:pt x="3112321" y="385261"/>
                    <a:pt x="3106026" y="394074"/>
                    <a:pt x="3098471" y="401629"/>
                  </a:cubicBezTo>
                  <a:cubicBezTo>
                    <a:pt x="3087140" y="416737"/>
                    <a:pt x="3078327" y="431845"/>
                    <a:pt x="3075809" y="446953"/>
                  </a:cubicBezTo>
                  <a:cubicBezTo>
                    <a:pt x="3068255" y="482206"/>
                    <a:pt x="3082104" y="514941"/>
                    <a:pt x="3112321" y="535085"/>
                  </a:cubicBezTo>
                  <a:cubicBezTo>
                    <a:pt x="3118616" y="540121"/>
                    <a:pt x="3126170" y="542639"/>
                    <a:pt x="3132465" y="545157"/>
                  </a:cubicBezTo>
                  <a:cubicBezTo>
                    <a:pt x="3150092" y="552711"/>
                    <a:pt x="3170236" y="555229"/>
                    <a:pt x="3196675" y="555229"/>
                  </a:cubicBezTo>
                  <a:cubicBezTo>
                    <a:pt x="3218079" y="555229"/>
                    <a:pt x="3243260" y="552711"/>
                    <a:pt x="3278512" y="548934"/>
                  </a:cubicBezTo>
                  <a:cubicBezTo>
                    <a:pt x="3284807" y="547675"/>
                    <a:pt x="3658739" y="501091"/>
                    <a:pt x="3772052" y="485983"/>
                  </a:cubicBezTo>
                  <a:lnTo>
                    <a:pt x="3842558" y="482206"/>
                  </a:lnTo>
                  <a:cubicBezTo>
                    <a:pt x="4012526" y="468357"/>
                    <a:pt x="4285736" y="444435"/>
                    <a:pt x="4305881" y="443176"/>
                  </a:cubicBezTo>
                  <a:lnTo>
                    <a:pt x="4307140" y="443176"/>
                  </a:lnTo>
                  <a:cubicBezTo>
                    <a:pt x="4329802" y="440658"/>
                    <a:pt x="4351206" y="439399"/>
                    <a:pt x="4368832" y="439399"/>
                  </a:cubicBezTo>
                  <a:cubicBezTo>
                    <a:pt x="4434301" y="439399"/>
                    <a:pt x="4445633" y="453248"/>
                    <a:pt x="4445633" y="453248"/>
                  </a:cubicBezTo>
                  <a:cubicBezTo>
                    <a:pt x="4445633" y="455766"/>
                    <a:pt x="4445633" y="465839"/>
                    <a:pt x="4429266" y="487242"/>
                  </a:cubicBezTo>
                  <a:cubicBezTo>
                    <a:pt x="4392753" y="537603"/>
                    <a:pt x="4349947" y="605590"/>
                    <a:pt x="4349947" y="691204"/>
                  </a:cubicBezTo>
                  <a:cubicBezTo>
                    <a:pt x="4349947" y="858654"/>
                    <a:pt x="4484662" y="990851"/>
                    <a:pt x="4657150" y="990851"/>
                  </a:cubicBezTo>
                  <a:cubicBezTo>
                    <a:pt x="4829637" y="990851"/>
                    <a:pt x="4964353" y="858654"/>
                    <a:pt x="4964353" y="691204"/>
                  </a:cubicBezTo>
                  <a:cubicBezTo>
                    <a:pt x="4964353" y="605590"/>
                    <a:pt x="4921546" y="536344"/>
                    <a:pt x="4885034" y="487242"/>
                  </a:cubicBezTo>
                  <a:cubicBezTo>
                    <a:pt x="4868666" y="465839"/>
                    <a:pt x="4868666" y="455766"/>
                    <a:pt x="4868666" y="453248"/>
                  </a:cubicBezTo>
                  <a:cubicBezTo>
                    <a:pt x="4868666" y="451990"/>
                    <a:pt x="4879998" y="438140"/>
                    <a:pt x="4945468" y="438140"/>
                  </a:cubicBezTo>
                  <a:cubicBezTo>
                    <a:pt x="4963094" y="438140"/>
                    <a:pt x="4984497" y="439399"/>
                    <a:pt x="5007160" y="441917"/>
                  </a:cubicBezTo>
                  <a:lnTo>
                    <a:pt x="5008419" y="441917"/>
                  </a:lnTo>
                  <a:cubicBezTo>
                    <a:pt x="5029823" y="443176"/>
                    <a:pt x="5919956" y="469616"/>
                    <a:pt x="6083630" y="483465"/>
                  </a:cubicBezTo>
                  <a:lnTo>
                    <a:pt x="6086148" y="483465"/>
                  </a:lnTo>
                  <a:lnTo>
                    <a:pt x="6136509" y="493537"/>
                  </a:lnTo>
                  <a:cubicBezTo>
                    <a:pt x="5506994" y="1421437"/>
                    <a:pt x="4467036" y="2297717"/>
                    <a:pt x="3066996" y="2863019"/>
                  </a:cubicBezTo>
                  <a:lnTo>
                    <a:pt x="3054405" y="2847910"/>
                  </a:lnTo>
                  <a:cubicBezTo>
                    <a:pt x="1665696" y="2286386"/>
                    <a:pt x="630774" y="1422696"/>
                    <a:pt x="0" y="506127"/>
                  </a:cubicBezTo>
                  <a:lnTo>
                    <a:pt x="55397" y="484724"/>
                  </a:lnTo>
                  <a:close/>
                </a:path>
              </a:pathLst>
            </a:custGeom>
            <a:solidFill>
              <a:schemeClr val="accent2"/>
            </a:solidFill>
            <a:ln w="809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CB06A83-C35F-9FCE-74F3-182331DBFF89}"/>
                </a:ext>
              </a:extLst>
            </p:cNvPr>
            <p:cNvSpPr/>
            <p:nvPr/>
          </p:nvSpPr>
          <p:spPr>
            <a:xfrm>
              <a:off x="7977613" y="2573162"/>
              <a:ext cx="3055663" cy="1797325"/>
            </a:xfrm>
            <a:custGeom>
              <a:avLst/>
              <a:gdLst>
                <a:gd name="connsiteX0" fmla="*/ 2507986 w 3055663"/>
                <a:gd name="connsiteY0" fmla="*/ 1137597 h 1797325"/>
                <a:gd name="connsiteX1" fmla="*/ 2327945 w 3055663"/>
                <a:gd name="connsiteY1" fmla="*/ 1726820 h 1797325"/>
                <a:gd name="connsiteX2" fmla="*/ 1826852 w 3055663"/>
                <a:gd name="connsiteY2" fmla="*/ 1791030 h 1797325"/>
                <a:gd name="connsiteX3" fmla="*/ 1753828 w 3055663"/>
                <a:gd name="connsiteY3" fmla="*/ 1797325 h 1797325"/>
                <a:gd name="connsiteX4" fmla="*/ 1713539 w 3055663"/>
                <a:gd name="connsiteY4" fmla="*/ 1791030 h 1797325"/>
                <a:gd name="connsiteX5" fmla="*/ 1704726 w 3055663"/>
                <a:gd name="connsiteY5" fmla="*/ 1787253 h 1797325"/>
                <a:gd name="connsiteX6" fmla="*/ 1695913 w 3055663"/>
                <a:gd name="connsiteY6" fmla="*/ 1765850 h 1797325"/>
                <a:gd name="connsiteX7" fmla="*/ 1705985 w 3055663"/>
                <a:gd name="connsiteY7" fmla="*/ 1745705 h 1797325"/>
                <a:gd name="connsiteX8" fmla="*/ 1728648 w 3055663"/>
                <a:gd name="connsiteY8" fmla="*/ 1714230 h 1797325"/>
                <a:gd name="connsiteX9" fmla="*/ 1786563 w 3055663"/>
                <a:gd name="connsiteY9" fmla="*/ 1540485 h 1797325"/>
                <a:gd name="connsiteX10" fmla="*/ 1479359 w 3055663"/>
                <a:gd name="connsiteY10" fmla="*/ 1240837 h 1797325"/>
                <a:gd name="connsiteX11" fmla="*/ 1172156 w 3055663"/>
                <a:gd name="connsiteY11" fmla="*/ 1540485 h 1797325"/>
                <a:gd name="connsiteX12" fmla="*/ 1230072 w 3055663"/>
                <a:gd name="connsiteY12" fmla="*/ 1714230 h 1797325"/>
                <a:gd name="connsiteX13" fmla="*/ 1252734 w 3055663"/>
                <a:gd name="connsiteY13" fmla="*/ 1745705 h 1797325"/>
                <a:gd name="connsiteX14" fmla="*/ 1262807 w 3055663"/>
                <a:gd name="connsiteY14" fmla="*/ 1765850 h 1797325"/>
                <a:gd name="connsiteX15" fmla="*/ 1252734 w 3055663"/>
                <a:gd name="connsiteY15" fmla="*/ 1785994 h 1797325"/>
                <a:gd name="connsiteX16" fmla="*/ 1243921 w 3055663"/>
                <a:gd name="connsiteY16" fmla="*/ 1791030 h 1797325"/>
                <a:gd name="connsiteX17" fmla="*/ 1203632 w 3055663"/>
                <a:gd name="connsiteY17" fmla="*/ 1797325 h 1797325"/>
                <a:gd name="connsiteX18" fmla="*/ 1130609 w 3055663"/>
                <a:gd name="connsiteY18" fmla="*/ 1791030 h 1797325"/>
                <a:gd name="connsiteX19" fmla="*/ 663509 w 3055663"/>
                <a:gd name="connsiteY19" fmla="*/ 1731856 h 1797325"/>
                <a:gd name="connsiteX20" fmla="*/ 545160 w 3055663"/>
                <a:gd name="connsiteY20" fmla="*/ 1121230 h 1797325"/>
                <a:gd name="connsiteX21" fmla="*/ 535087 w 3055663"/>
                <a:gd name="connsiteY21" fmla="*/ 1101086 h 1797325"/>
                <a:gd name="connsiteX22" fmla="*/ 465841 w 3055663"/>
                <a:gd name="connsiteY22" fmla="*/ 1062056 h 1797325"/>
                <a:gd name="connsiteX23" fmla="*/ 446955 w 3055663"/>
                <a:gd name="connsiteY23" fmla="*/ 1064574 h 1797325"/>
                <a:gd name="connsiteX24" fmla="*/ 401630 w 3055663"/>
                <a:gd name="connsiteY24" fmla="*/ 1087236 h 1797325"/>
                <a:gd name="connsiteX25" fmla="*/ 375191 w 3055663"/>
                <a:gd name="connsiteY25" fmla="*/ 1107381 h 1797325"/>
                <a:gd name="connsiteX26" fmla="*/ 236698 w 3055663"/>
                <a:gd name="connsiteY26" fmla="*/ 1153965 h 1797325"/>
                <a:gd name="connsiteX27" fmla="*/ 0 w 3055663"/>
                <a:gd name="connsiteY27" fmla="*/ 909714 h 1797325"/>
                <a:gd name="connsiteX28" fmla="*/ 236698 w 3055663"/>
                <a:gd name="connsiteY28" fmla="*/ 665464 h 1797325"/>
                <a:gd name="connsiteX29" fmla="*/ 375191 w 3055663"/>
                <a:gd name="connsiteY29" fmla="*/ 712048 h 1797325"/>
                <a:gd name="connsiteX30" fmla="*/ 401630 w 3055663"/>
                <a:gd name="connsiteY30" fmla="*/ 730933 h 1797325"/>
                <a:gd name="connsiteX31" fmla="*/ 446955 w 3055663"/>
                <a:gd name="connsiteY31" fmla="*/ 753595 h 1797325"/>
                <a:gd name="connsiteX32" fmla="*/ 465841 w 3055663"/>
                <a:gd name="connsiteY32" fmla="*/ 756113 h 1797325"/>
                <a:gd name="connsiteX33" fmla="*/ 535087 w 3055663"/>
                <a:gd name="connsiteY33" fmla="*/ 717084 h 1797325"/>
                <a:gd name="connsiteX34" fmla="*/ 545160 w 3055663"/>
                <a:gd name="connsiteY34" fmla="*/ 696939 h 1797325"/>
                <a:gd name="connsiteX35" fmla="*/ 659731 w 3055663"/>
                <a:gd name="connsiteY35" fmla="*/ 39729 h 1797325"/>
                <a:gd name="connsiteX36" fmla="*/ 2327945 w 3055663"/>
                <a:gd name="connsiteY36" fmla="*/ 39729 h 1797325"/>
                <a:gd name="connsiteX37" fmla="*/ 2334240 w 3055663"/>
                <a:gd name="connsiteY37" fmla="*/ 39729 h 1797325"/>
                <a:gd name="connsiteX38" fmla="*/ 2531908 w 3055663"/>
                <a:gd name="connsiteY38" fmla="*/ 737228 h 1797325"/>
                <a:gd name="connsiteX39" fmla="*/ 2578492 w 3055663"/>
                <a:gd name="connsiteY39" fmla="*/ 759890 h 1797325"/>
                <a:gd name="connsiteX40" fmla="*/ 2582269 w 3055663"/>
                <a:gd name="connsiteY40" fmla="*/ 759890 h 1797325"/>
                <a:gd name="connsiteX41" fmla="*/ 2652775 w 3055663"/>
                <a:gd name="connsiteY41" fmla="*/ 730933 h 1797325"/>
                <a:gd name="connsiteX42" fmla="*/ 2818967 w 3055663"/>
                <a:gd name="connsiteY42" fmla="*/ 664205 h 1797325"/>
                <a:gd name="connsiteX43" fmla="*/ 3055664 w 3055663"/>
                <a:gd name="connsiteY43" fmla="*/ 908455 h 1797325"/>
                <a:gd name="connsiteX44" fmla="*/ 2818967 w 3055663"/>
                <a:gd name="connsiteY44" fmla="*/ 1152706 h 1797325"/>
                <a:gd name="connsiteX45" fmla="*/ 2652775 w 3055663"/>
                <a:gd name="connsiteY45" fmla="*/ 1085977 h 1797325"/>
                <a:gd name="connsiteX46" fmla="*/ 2582269 w 3055663"/>
                <a:gd name="connsiteY46" fmla="*/ 1057020 h 1797325"/>
                <a:gd name="connsiteX47" fmla="*/ 2578492 w 3055663"/>
                <a:gd name="connsiteY47" fmla="*/ 1057020 h 1797325"/>
                <a:gd name="connsiteX48" fmla="*/ 2531908 w 3055663"/>
                <a:gd name="connsiteY48" fmla="*/ 1079682 h 1797325"/>
                <a:gd name="connsiteX49" fmla="*/ 2507986 w 3055663"/>
                <a:gd name="connsiteY49" fmla="*/ 1137597 h 179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55663" h="1797325">
                  <a:moveTo>
                    <a:pt x="2507986" y="1137597"/>
                  </a:moveTo>
                  <a:cubicBezTo>
                    <a:pt x="2471475" y="1481311"/>
                    <a:pt x="2327945" y="1726820"/>
                    <a:pt x="2327945" y="1726820"/>
                  </a:cubicBezTo>
                  <a:lnTo>
                    <a:pt x="1826852" y="1791030"/>
                  </a:lnTo>
                  <a:cubicBezTo>
                    <a:pt x="1794117" y="1794807"/>
                    <a:pt x="1771454" y="1797325"/>
                    <a:pt x="1753828" y="1797325"/>
                  </a:cubicBezTo>
                  <a:cubicBezTo>
                    <a:pt x="1736201" y="1797325"/>
                    <a:pt x="1723611" y="1794807"/>
                    <a:pt x="1713539" y="1791030"/>
                  </a:cubicBezTo>
                  <a:cubicBezTo>
                    <a:pt x="1711021" y="1789771"/>
                    <a:pt x="1708503" y="1788512"/>
                    <a:pt x="1704726" y="1787253"/>
                  </a:cubicBezTo>
                  <a:cubicBezTo>
                    <a:pt x="1699690" y="1783476"/>
                    <a:pt x="1693394" y="1777181"/>
                    <a:pt x="1695913" y="1765850"/>
                  </a:cubicBezTo>
                  <a:cubicBezTo>
                    <a:pt x="1697172" y="1762073"/>
                    <a:pt x="1699690" y="1755778"/>
                    <a:pt x="1705985" y="1745705"/>
                  </a:cubicBezTo>
                  <a:cubicBezTo>
                    <a:pt x="1713539" y="1735633"/>
                    <a:pt x="1721093" y="1725561"/>
                    <a:pt x="1728648" y="1714230"/>
                  </a:cubicBezTo>
                  <a:cubicBezTo>
                    <a:pt x="1767677" y="1656315"/>
                    <a:pt x="1786563" y="1599659"/>
                    <a:pt x="1786563" y="1540485"/>
                  </a:cubicBezTo>
                  <a:cubicBezTo>
                    <a:pt x="1786563" y="1371776"/>
                    <a:pt x="1651847" y="1240837"/>
                    <a:pt x="1479359" y="1240837"/>
                  </a:cubicBezTo>
                  <a:cubicBezTo>
                    <a:pt x="1306873" y="1240837"/>
                    <a:pt x="1172156" y="1373035"/>
                    <a:pt x="1172156" y="1540485"/>
                  </a:cubicBezTo>
                  <a:cubicBezTo>
                    <a:pt x="1172156" y="1599659"/>
                    <a:pt x="1191042" y="1656315"/>
                    <a:pt x="1230072" y="1714230"/>
                  </a:cubicBezTo>
                  <a:cubicBezTo>
                    <a:pt x="1237626" y="1725561"/>
                    <a:pt x="1245180" y="1735633"/>
                    <a:pt x="1252734" y="1745705"/>
                  </a:cubicBezTo>
                  <a:cubicBezTo>
                    <a:pt x="1260288" y="1754518"/>
                    <a:pt x="1262807" y="1760814"/>
                    <a:pt x="1262807" y="1765850"/>
                  </a:cubicBezTo>
                  <a:cubicBezTo>
                    <a:pt x="1265325" y="1775922"/>
                    <a:pt x="1259029" y="1782217"/>
                    <a:pt x="1252734" y="1785994"/>
                  </a:cubicBezTo>
                  <a:cubicBezTo>
                    <a:pt x="1250216" y="1787253"/>
                    <a:pt x="1247698" y="1788512"/>
                    <a:pt x="1243921" y="1791030"/>
                  </a:cubicBezTo>
                  <a:cubicBezTo>
                    <a:pt x="1233849" y="1794807"/>
                    <a:pt x="1221258" y="1797325"/>
                    <a:pt x="1203632" y="1797325"/>
                  </a:cubicBezTo>
                  <a:cubicBezTo>
                    <a:pt x="1186006" y="1797325"/>
                    <a:pt x="1162084" y="1794807"/>
                    <a:pt x="1130609" y="1791030"/>
                  </a:cubicBezTo>
                  <a:cubicBezTo>
                    <a:pt x="1129349" y="1791030"/>
                    <a:pt x="1128090" y="1791030"/>
                    <a:pt x="663509" y="1731856"/>
                  </a:cubicBezTo>
                  <a:cubicBezTo>
                    <a:pt x="533828" y="1492642"/>
                    <a:pt x="545160" y="1121230"/>
                    <a:pt x="545160" y="1121230"/>
                  </a:cubicBezTo>
                  <a:cubicBezTo>
                    <a:pt x="542642" y="1113676"/>
                    <a:pt x="538865" y="1107381"/>
                    <a:pt x="535087" y="1101086"/>
                  </a:cubicBezTo>
                  <a:cubicBezTo>
                    <a:pt x="518720" y="1077164"/>
                    <a:pt x="493540" y="1062056"/>
                    <a:pt x="465841" y="1062056"/>
                  </a:cubicBezTo>
                  <a:cubicBezTo>
                    <a:pt x="459546" y="1062056"/>
                    <a:pt x="453251" y="1063315"/>
                    <a:pt x="446955" y="1064574"/>
                  </a:cubicBezTo>
                  <a:cubicBezTo>
                    <a:pt x="431847" y="1068351"/>
                    <a:pt x="416739" y="1075905"/>
                    <a:pt x="401630" y="1087236"/>
                  </a:cubicBezTo>
                  <a:cubicBezTo>
                    <a:pt x="394076" y="1093531"/>
                    <a:pt x="384004" y="1099826"/>
                    <a:pt x="375191" y="1107381"/>
                  </a:cubicBezTo>
                  <a:cubicBezTo>
                    <a:pt x="328607" y="1138856"/>
                    <a:pt x="283282" y="1153965"/>
                    <a:pt x="236698" y="1153965"/>
                  </a:cubicBezTo>
                  <a:cubicBezTo>
                    <a:pt x="104500" y="1153965"/>
                    <a:pt x="0" y="1046948"/>
                    <a:pt x="0" y="909714"/>
                  </a:cubicBezTo>
                  <a:cubicBezTo>
                    <a:pt x="0" y="772480"/>
                    <a:pt x="103241" y="665464"/>
                    <a:pt x="236698" y="665464"/>
                  </a:cubicBezTo>
                  <a:cubicBezTo>
                    <a:pt x="282023" y="665464"/>
                    <a:pt x="327348" y="680572"/>
                    <a:pt x="375191" y="712048"/>
                  </a:cubicBezTo>
                  <a:cubicBezTo>
                    <a:pt x="385263" y="718343"/>
                    <a:pt x="394076" y="724638"/>
                    <a:pt x="401630" y="730933"/>
                  </a:cubicBezTo>
                  <a:cubicBezTo>
                    <a:pt x="416739" y="742264"/>
                    <a:pt x="431847" y="751077"/>
                    <a:pt x="446955" y="753595"/>
                  </a:cubicBezTo>
                  <a:cubicBezTo>
                    <a:pt x="453251" y="754854"/>
                    <a:pt x="459546" y="756113"/>
                    <a:pt x="465841" y="756113"/>
                  </a:cubicBezTo>
                  <a:cubicBezTo>
                    <a:pt x="493540" y="756113"/>
                    <a:pt x="518720" y="741005"/>
                    <a:pt x="535087" y="717084"/>
                  </a:cubicBezTo>
                  <a:cubicBezTo>
                    <a:pt x="540124" y="710788"/>
                    <a:pt x="542642" y="703234"/>
                    <a:pt x="545160" y="696939"/>
                  </a:cubicBezTo>
                  <a:cubicBezTo>
                    <a:pt x="545160" y="696939"/>
                    <a:pt x="542642" y="330564"/>
                    <a:pt x="659731" y="39729"/>
                  </a:cubicBezTo>
                  <a:cubicBezTo>
                    <a:pt x="659731" y="39729"/>
                    <a:pt x="1596449" y="-49661"/>
                    <a:pt x="2327945" y="39729"/>
                  </a:cubicBezTo>
                  <a:lnTo>
                    <a:pt x="2334240" y="39729"/>
                  </a:lnTo>
                  <a:cubicBezTo>
                    <a:pt x="2334240" y="39729"/>
                    <a:pt x="2505469" y="427508"/>
                    <a:pt x="2531908" y="737228"/>
                  </a:cubicBezTo>
                  <a:cubicBezTo>
                    <a:pt x="2544498" y="751077"/>
                    <a:pt x="2560866" y="758631"/>
                    <a:pt x="2578492" y="759890"/>
                  </a:cubicBezTo>
                  <a:cubicBezTo>
                    <a:pt x="2579751" y="759890"/>
                    <a:pt x="2581011" y="759890"/>
                    <a:pt x="2582269" y="759890"/>
                  </a:cubicBezTo>
                  <a:cubicBezTo>
                    <a:pt x="2603673" y="759890"/>
                    <a:pt x="2626335" y="749818"/>
                    <a:pt x="2652775" y="730933"/>
                  </a:cubicBezTo>
                  <a:cubicBezTo>
                    <a:pt x="2694323" y="699457"/>
                    <a:pt x="2752238" y="664205"/>
                    <a:pt x="2818967" y="664205"/>
                  </a:cubicBezTo>
                  <a:cubicBezTo>
                    <a:pt x="2951165" y="664205"/>
                    <a:pt x="3055664" y="771221"/>
                    <a:pt x="3055664" y="908455"/>
                  </a:cubicBezTo>
                  <a:cubicBezTo>
                    <a:pt x="3055664" y="1045689"/>
                    <a:pt x="2951165" y="1152706"/>
                    <a:pt x="2818967" y="1152706"/>
                  </a:cubicBezTo>
                  <a:cubicBezTo>
                    <a:pt x="2752238" y="1152706"/>
                    <a:pt x="2694323" y="1116194"/>
                    <a:pt x="2652775" y="1085977"/>
                  </a:cubicBezTo>
                  <a:cubicBezTo>
                    <a:pt x="2626335" y="1065833"/>
                    <a:pt x="2603673" y="1057020"/>
                    <a:pt x="2582269" y="1057020"/>
                  </a:cubicBezTo>
                  <a:cubicBezTo>
                    <a:pt x="2581011" y="1057020"/>
                    <a:pt x="2579751" y="1057020"/>
                    <a:pt x="2578492" y="1057020"/>
                  </a:cubicBezTo>
                  <a:cubicBezTo>
                    <a:pt x="2560866" y="1058279"/>
                    <a:pt x="2544498" y="1065833"/>
                    <a:pt x="2531908" y="1079682"/>
                  </a:cubicBezTo>
                  <a:cubicBezTo>
                    <a:pt x="2520577" y="1093531"/>
                    <a:pt x="2511764" y="1112417"/>
                    <a:pt x="2507986" y="1137597"/>
                  </a:cubicBezTo>
                </a:path>
              </a:pathLst>
            </a:custGeom>
            <a:solidFill>
              <a:schemeClr val="accent3"/>
            </a:solidFill>
            <a:ln w="809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56881BD-C5D0-FF97-A790-B6F18260A158}"/>
                </a:ext>
              </a:extLst>
            </p:cNvPr>
            <p:cNvSpPr/>
            <p:nvPr/>
          </p:nvSpPr>
          <p:spPr>
            <a:xfrm>
              <a:off x="4019225" y="41967"/>
              <a:ext cx="12590" cy="12590"/>
            </a:xfrm>
            <a:custGeom>
              <a:avLst/>
              <a:gdLst/>
              <a:ahLst/>
              <a:cxnLst/>
              <a:rect l="l" t="t" r="r" b="b"/>
              <a:pathLst>
                <a:path w="12590" h="12590"/>
              </a:pathLst>
            </a:custGeom>
            <a:solidFill>
              <a:srgbClr val="030202"/>
            </a:solidFill>
            <a:ln w="8096" cap="flat">
              <a:noFill/>
              <a:prstDash val="solid"/>
              <a:miter/>
            </a:ln>
          </p:spPr>
          <p:txBody>
            <a:bodyPr rtlCol="0" anchor="ctr"/>
            <a:lstStyle/>
            <a:p>
              <a:endParaRPr lang="en-US"/>
            </a:p>
          </p:txBody>
        </p:sp>
      </p:grpSp>
      <p:sp>
        <p:nvSpPr>
          <p:cNvPr id="39" name="Freeform 38">
            <a:extLst>
              <a:ext uri="{FF2B5EF4-FFF2-40B4-BE49-F238E27FC236}">
                <a16:creationId xmlns:a16="http://schemas.microsoft.com/office/drawing/2014/main" id="{004E9716-B03D-2C56-6029-270380ECE924}"/>
              </a:ext>
            </a:extLst>
          </p:cNvPr>
          <p:cNvSpPr/>
          <p:nvPr/>
        </p:nvSpPr>
        <p:spPr>
          <a:xfrm>
            <a:off x="2284911" y="41967"/>
            <a:ext cx="12590" cy="12590"/>
          </a:xfrm>
          <a:custGeom>
            <a:avLst/>
            <a:gdLst/>
            <a:ahLst/>
            <a:cxnLst/>
            <a:rect l="l" t="t" r="r" b="b"/>
            <a:pathLst>
              <a:path w="12590" h="12590"/>
            </a:pathLst>
          </a:custGeom>
          <a:solidFill>
            <a:srgbClr val="030202"/>
          </a:solidFill>
          <a:ln w="809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B93C1DF-49B2-281E-067F-8F813E33D743}"/>
              </a:ext>
            </a:extLst>
          </p:cNvPr>
          <p:cNvSpPr/>
          <p:nvPr/>
        </p:nvSpPr>
        <p:spPr>
          <a:xfrm>
            <a:off x="4085039" y="405970"/>
            <a:ext cx="3735219" cy="2209439"/>
          </a:xfrm>
          <a:custGeom>
            <a:avLst/>
            <a:gdLst>
              <a:gd name="connsiteX0" fmla="*/ 3732047 w 3735219"/>
              <a:gd name="connsiteY0" fmla="*/ 956712 h 2209439"/>
              <a:gd name="connsiteX1" fmla="*/ 3720716 w 3735219"/>
              <a:gd name="connsiteY1" fmla="*/ 1095204 h 2209439"/>
              <a:gd name="connsiteX2" fmla="*/ 3718197 w 3735219"/>
              <a:gd name="connsiteY2" fmla="*/ 1095204 h 2209439"/>
              <a:gd name="connsiteX3" fmla="*/ 3685463 w 3735219"/>
              <a:gd name="connsiteY3" fmla="*/ 1078837 h 2209439"/>
              <a:gd name="connsiteX4" fmla="*/ 3481500 w 3735219"/>
              <a:gd name="connsiteY4" fmla="*/ 999518 h 2209439"/>
              <a:gd name="connsiteX5" fmla="*/ 3181851 w 3735219"/>
              <a:gd name="connsiteY5" fmla="*/ 1306720 h 2209439"/>
              <a:gd name="connsiteX6" fmla="*/ 3481500 w 3735219"/>
              <a:gd name="connsiteY6" fmla="*/ 1613922 h 2209439"/>
              <a:gd name="connsiteX7" fmla="*/ 3685463 w 3735219"/>
              <a:gd name="connsiteY7" fmla="*/ 1534603 h 2209439"/>
              <a:gd name="connsiteX8" fmla="*/ 3719456 w 3735219"/>
              <a:gd name="connsiteY8" fmla="*/ 1518236 h 2209439"/>
              <a:gd name="connsiteX9" fmla="*/ 3719456 w 3735219"/>
              <a:gd name="connsiteY9" fmla="*/ 1518236 h 2209439"/>
              <a:gd name="connsiteX10" fmla="*/ 3730788 w 3735219"/>
              <a:gd name="connsiteY10" fmla="*/ 1655469 h 2209439"/>
              <a:gd name="connsiteX11" fmla="*/ 3691758 w 3735219"/>
              <a:gd name="connsiteY11" fmla="*/ 2116272 h 2209439"/>
              <a:gd name="connsiteX12" fmla="*/ 3679168 w 3735219"/>
              <a:gd name="connsiteY12" fmla="*/ 2116272 h 2209439"/>
              <a:gd name="connsiteX13" fmla="*/ 2817991 w 3735219"/>
              <a:gd name="connsiteY13" fmla="*/ 2160338 h 2209439"/>
              <a:gd name="connsiteX14" fmla="*/ 2744968 w 3735219"/>
              <a:gd name="connsiteY14" fmla="*/ 2165374 h 2209439"/>
              <a:gd name="connsiteX15" fmla="*/ 2281645 w 3735219"/>
              <a:gd name="connsiteY15" fmla="*/ 2204404 h 2209439"/>
              <a:gd name="connsiteX16" fmla="*/ 2280386 w 3735219"/>
              <a:gd name="connsiteY16" fmla="*/ 2204404 h 2209439"/>
              <a:gd name="connsiteX17" fmla="*/ 2218694 w 3735219"/>
              <a:gd name="connsiteY17" fmla="*/ 2208181 h 2209439"/>
              <a:gd name="connsiteX18" fmla="*/ 2141893 w 3735219"/>
              <a:gd name="connsiteY18" fmla="*/ 2194331 h 2209439"/>
              <a:gd name="connsiteX19" fmla="*/ 2158260 w 3735219"/>
              <a:gd name="connsiteY19" fmla="*/ 2160338 h 2209439"/>
              <a:gd name="connsiteX20" fmla="*/ 2237579 w 3735219"/>
              <a:gd name="connsiteY20" fmla="*/ 1956376 h 2209439"/>
              <a:gd name="connsiteX21" fmla="*/ 1930376 w 3735219"/>
              <a:gd name="connsiteY21" fmla="*/ 1656728 h 2209439"/>
              <a:gd name="connsiteX22" fmla="*/ 1623173 w 3735219"/>
              <a:gd name="connsiteY22" fmla="*/ 1956376 h 2209439"/>
              <a:gd name="connsiteX23" fmla="*/ 1702492 w 3735219"/>
              <a:gd name="connsiteY23" fmla="*/ 2160338 h 2209439"/>
              <a:gd name="connsiteX24" fmla="*/ 1718859 w 3735219"/>
              <a:gd name="connsiteY24" fmla="*/ 2194331 h 2209439"/>
              <a:gd name="connsiteX25" fmla="*/ 1642058 w 3735219"/>
              <a:gd name="connsiteY25" fmla="*/ 2209440 h 2209439"/>
              <a:gd name="connsiteX26" fmla="*/ 1580366 w 3735219"/>
              <a:gd name="connsiteY26" fmla="*/ 2205663 h 2209439"/>
              <a:gd name="connsiteX27" fmla="*/ 1579107 w 3735219"/>
              <a:gd name="connsiteY27" fmla="*/ 2205663 h 2209439"/>
              <a:gd name="connsiteX28" fmla="*/ 768292 w 3735219"/>
              <a:gd name="connsiteY28" fmla="*/ 2162856 h 2209439"/>
              <a:gd name="connsiteX29" fmla="*/ 765774 w 3735219"/>
              <a:gd name="connsiteY29" fmla="*/ 2162856 h 2209439"/>
              <a:gd name="connsiteX30" fmla="*/ 768292 w 3735219"/>
              <a:gd name="connsiteY30" fmla="*/ 2162856 h 2209439"/>
              <a:gd name="connsiteX31" fmla="*/ 6579 w 3735219"/>
              <a:gd name="connsiteY31" fmla="*/ 2087314 h 2209439"/>
              <a:gd name="connsiteX32" fmla="*/ 2802 w 3735219"/>
              <a:gd name="connsiteY32" fmla="*/ 2065911 h 2209439"/>
              <a:gd name="connsiteX33" fmla="*/ 604618 w 3735219"/>
              <a:gd name="connsiteY33" fmla="*/ 495909 h 2209439"/>
              <a:gd name="connsiteX34" fmla="*/ 3724493 w 3735219"/>
              <a:gd name="connsiteY34" fmla="*/ 940344 h 2209439"/>
              <a:gd name="connsiteX35" fmla="*/ 3732047 w 3735219"/>
              <a:gd name="connsiteY35" fmla="*/ 956712 h 2209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735219" h="2209439">
                <a:moveTo>
                  <a:pt x="3732047" y="956712"/>
                </a:moveTo>
                <a:cubicBezTo>
                  <a:pt x="3743378" y="1078837"/>
                  <a:pt x="3720716" y="1095204"/>
                  <a:pt x="3720716" y="1095204"/>
                </a:cubicBezTo>
                <a:lnTo>
                  <a:pt x="3718197" y="1095204"/>
                </a:lnTo>
                <a:cubicBezTo>
                  <a:pt x="3715680" y="1095204"/>
                  <a:pt x="3706866" y="1093945"/>
                  <a:pt x="3685463" y="1078837"/>
                </a:cubicBezTo>
                <a:cubicBezTo>
                  <a:pt x="3635102" y="1042325"/>
                  <a:pt x="3567114" y="999518"/>
                  <a:pt x="3481500" y="999518"/>
                </a:cubicBezTo>
                <a:cubicBezTo>
                  <a:pt x="3314049" y="999518"/>
                  <a:pt x="3181851" y="1134234"/>
                  <a:pt x="3181851" y="1306720"/>
                </a:cubicBezTo>
                <a:cubicBezTo>
                  <a:pt x="3181851" y="1479206"/>
                  <a:pt x="3314049" y="1613922"/>
                  <a:pt x="3481500" y="1613922"/>
                </a:cubicBezTo>
                <a:cubicBezTo>
                  <a:pt x="3567114" y="1613922"/>
                  <a:pt x="3636360" y="1571115"/>
                  <a:pt x="3685463" y="1534603"/>
                </a:cubicBezTo>
                <a:cubicBezTo>
                  <a:pt x="3705607" y="1519495"/>
                  <a:pt x="3715680" y="1518236"/>
                  <a:pt x="3719456" y="1518236"/>
                </a:cubicBezTo>
                <a:lnTo>
                  <a:pt x="3719456" y="1518236"/>
                </a:lnTo>
                <a:cubicBezTo>
                  <a:pt x="3719456" y="1518236"/>
                  <a:pt x="3742119" y="1534603"/>
                  <a:pt x="3730788" y="1655469"/>
                </a:cubicBezTo>
                <a:cubicBezTo>
                  <a:pt x="3730788" y="1656728"/>
                  <a:pt x="3730788" y="1651692"/>
                  <a:pt x="3691758" y="2116272"/>
                </a:cubicBezTo>
                <a:lnTo>
                  <a:pt x="3679168" y="2116272"/>
                </a:lnTo>
                <a:cubicBezTo>
                  <a:pt x="3205773" y="2118790"/>
                  <a:pt x="2850726" y="2160338"/>
                  <a:pt x="2817991" y="2160338"/>
                </a:cubicBezTo>
                <a:lnTo>
                  <a:pt x="2744968" y="2165374"/>
                </a:lnTo>
                <a:cubicBezTo>
                  <a:pt x="2574999" y="2179223"/>
                  <a:pt x="2300531" y="2203144"/>
                  <a:pt x="2281645" y="2204404"/>
                </a:cubicBezTo>
                <a:lnTo>
                  <a:pt x="2280386" y="2204404"/>
                </a:lnTo>
                <a:cubicBezTo>
                  <a:pt x="2257723" y="2206922"/>
                  <a:pt x="2237579" y="2208181"/>
                  <a:pt x="2218694" y="2208181"/>
                </a:cubicBezTo>
                <a:cubicBezTo>
                  <a:pt x="2153224" y="2208181"/>
                  <a:pt x="2141893" y="2194331"/>
                  <a:pt x="2141893" y="2194331"/>
                </a:cubicBezTo>
                <a:cubicBezTo>
                  <a:pt x="2141893" y="2191813"/>
                  <a:pt x="2141893" y="2181741"/>
                  <a:pt x="2158260" y="2160338"/>
                </a:cubicBezTo>
                <a:cubicBezTo>
                  <a:pt x="2196031" y="2109977"/>
                  <a:pt x="2237579" y="2041990"/>
                  <a:pt x="2237579" y="1956376"/>
                </a:cubicBezTo>
                <a:cubicBezTo>
                  <a:pt x="2237579" y="1787667"/>
                  <a:pt x="2102863" y="1656728"/>
                  <a:pt x="1930376" y="1656728"/>
                </a:cubicBezTo>
                <a:cubicBezTo>
                  <a:pt x="1757889" y="1656728"/>
                  <a:pt x="1623173" y="1788926"/>
                  <a:pt x="1623173" y="1956376"/>
                </a:cubicBezTo>
                <a:cubicBezTo>
                  <a:pt x="1623173" y="2041990"/>
                  <a:pt x="1665980" y="2109977"/>
                  <a:pt x="1702492" y="2160338"/>
                </a:cubicBezTo>
                <a:cubicBezTo>
                  <a:pt x="1718859" y="2181741"/>
                  <a:pt x="1718859" y="2191813"/>
                  <a:pt x="1718859" y="2194331"/>
                </a:cubicBezTo>
                <a:cubicBezTo>
                  <a:pt x="1718859" y="2195590"/>
                  <a:pt x="1707528" y="2209440"/>
                  <a:pt x="1642058" y="2209440"/>
                </a:cubicBezTo>
                <a:cubicBezTo>
                  <a:pt x="1624432" y="2209440"/>
                  <a:pt x="1603028" y="2208181"/>
                  <a:pt x="1580366" y="2205663"/>
                </a:cubicBezTo>
                <a:lnTo>
                  <a:pt x="1579107" y="2205663"/>
                </a:lnTo>
                <a:cubicBezTo>
                  <a:pt x="1557703" y="2203144"/>
                  <a:pt x="933225" y="2177964"/>
                  <a:pt x="768292" y="2162856"/>
                </a:cubicBezTo>
                <a:lnTo>
                  <a:pt x="765774" y="2162856"/>
                </a:lnTo>
                <a:lnTo>
                  <a:pt x="768292" y="2162856"/>
                </a:lnTo>
                <a:cubicBezTo>
                  <a:pt x="454794" y="2149007"/>
                  <a:pt x="6579" y="2087314"/>
                  <a:pt x="6579" y="2087314"/>
                </a:cubicBezTo>
                <a:lnTo>
                  <a:pt x="2802" y="2065911"/>
                </a:lnTo>
                <a:cubicBezTo>
                  <a:pt x="-26156" y="1448990"/>
                  <a:pt x="168994" y="895020"/>
                  <a:pt x="604618" y="495909"/>
                </a:cubicBezTo>
                <a:cubicBezTo>
                  <a:pt x="1936671" y="-725343"/>
                  <a:pt x="3443729" y="658323"/>
                  <a:pt x="3724493" y="940344"/>
                </a:cubicBezTo>
                <a:lnTo>
                  <a:pt x="3732047" y="956712"/>
                </a:lnTo>
                <a:close/>
              </a:path>
            </a:pathLst>
          </a:custGeom>
          <a:solidFill>
            <a:schemeClr val="accent1"/>
          </a:solidFill>
          <a:ln w="8096" cap="flat">
            <a:noFill/>
            <a:prstDash val="solid"/>
            <a:miter/>
          </a:ln>
          <a:effectLst/>
        </p:spPr>
        <p:txBody>
          <a:bodyPr rtlCol="0" anchor="ctr"/>
          <a:lstStyle/>
          <a:p>
            <a:endParaRPr lang="en-US"/>
          </a:p>
        </p:txBody>
      </p:sp>
      <p:sp>
        <p:nvSpPr>
          <p:cNvPr id="41" name="Freeform 40">
            <a:extLst>
              <a:ext uri="{FF2B5EF4-FFF2-40B4-BE49-F238E27FC236}">
                <a16:creationId xmlns:a16="http://schemas.microsoft.com/office/drawing/2014/main" id="{3244DEC7-DA4A-CAA8-6ACD-B40FF9D22436}"/>
              </a:ext>
            </a:extLst>
          </p:cNvPr>
          <p:cNvSpPr/>
          <p:nvPr/>
        </p:nvSpPr>
        <p:spPr>
          <a:xfrm>
            <a:off x="8639232" y="2111800"/>
            <a:ext cx="2990194" cy="2694309"/>
          </a:xfrm>
          <a:custGeom>
            <a:avLst/>
            <a:gdLst>
              <a:gd name="connsiteX0" fmla="*/ 0 w 2990194"/>
              <a:gd name="connsiteY0" fmla="*/ 2185664 h 2694309"/>
              <a:gd name="connsiteX1" fmla="*/ 0 w 2990194"/>
              <a:gd name="connsiteY1" fmla="*/ 2185664 h 2694309"/>
              <a:gd name="connsiteX2" fmla="*/ 367637 w 2990194"/>
              <a:gd name="connsiteY2" fmla="*/ 2154188 h 2694309"/>
              <a:gd name="connsiteX3" fmla="*/ 464581 w 2990194"/>
              <a:gd name="connsiteY3" fmla="*/ 2145375 h 2694309"/>
              <a:gd name="connsiteX4" fmla="*/ 531311 w 2990194"/>
              <a:gd name="connsiteY4" fmla="*/ 2141598 h 2694309"/>
              <a:gd name="connsiteX5" fmla="*/ 672321 w 2990194"/>
              <a:gd name="connsiteY5" fmla="*/ 2217140 h 2694309"/>
              <a:gd name="connsiteX6" fmla="*/ 643364 w 2990194"/>
              <a:gd name="connsiteY6" fmla="*/ 2291422 h 2694309"/>
              <a:gd name="connsiteX7" fmla="*/ 576635 w 2990194"/>
              <a:gd name="connsiteY7" fmla="*/ 2457613 h 2694309"/>
              <a:gd name="connsiteX8" fmla="*/ 820887 w 2990194"/>
              <a:gd name="connsiteY8" fmla="*/ 2694309 h 2694309"/>
              <a:gd name="connsiteX9" fmla="*/ 1065139 w 2990194"/>
              <a:gd name="connsiteY9" fmla="*/ 2457613 h 2694309"/>
              <a:gd name="connsiteX10" fmla="*/ 998410 w 2990194"/>
              <a:gd name="connsiteY10" fmla="*/ 2291422 h 2694309"/>
              <a:gd name="connsiteX11" fmla="*/ 969453 w 2990194"/>
              <a:gd name="connsiteY11" fmla="*/ 2217140 h 2694309"/>
              <a:gd name="connsiteX12" fmla="*/ 1110464 w 2990194"/>
              <a:gd name="connsiteY12" fmla="*/ 2140339 h 2694309"/>
              <a:gd name="connsiteX13" fmla="*/ 1177192 w 2990194"/>
              <a:gd name="connsiteY13" fmla="*/ 2144116 h 2694309"/>
              <a:gd name="connsiteX14" fmla="*/ 2251144 w 2990194"/>
              <a:gd name="connsiteY14" fmla="*/ 2185664 h 2694309"/>
              <a:gd name="connsiteX15" fmla="*/ 2345572 w 2990194"/>
              <a:gd name="connsiteY15" fmla="*/ 2191959 h 2694309"/>
              <a:gd name="connsiteX16" fmla="*/ 2990195 w 2990194"/>
              <a:gd name="connsiteY16" fmla="*/ 478429 h 2694309"/>
              <a:gd name="connsiteX17" fmla="*/ 2732094 w 2990194"/>
              <a:gd name="connsiteY17" fmla="*/ 492278 h 2694309"/>
              <a:gd name="connsiteX18" fmla="*/ 1310649 w 2990194"/>
              <a:gd name="connsiteY18" fmla="*/ 540121 h 2694309"/>
              <a:gd name="connsiteX19" fmla="*/ 1213704 w 2990194"/>
              <a:gd name="connsiteY19" fmla="*/ 548934 h 2694309"/>
              <a:gd name="connsiteX20" fmla="*/ 1146975 w 2990194"/>
              <a:gd name="connsiteY20" fmla="*/ 552711 h 2694309"/>
              <a:gd name="connsiteX21" fmla="*/ 1005964 w 2990194"/>
              <a:gd name="connsiteY21" fmla="*/ 477170 h 2694309"/>
              <a:gd name="connsiteX22" fmla="*/ 1034922 w 2990194"/>
              <a:gd name="connsiteY22" fmla="*/ 402887 h 2694309"/>
              <a:gd name="connsiteX23" fmla="*/ 1101651 w 2990194"/>
              <a:gd name="connsiteY23" fmla="*/ 236696 h 2694309"/>
              <a:gd name="connsiteX24" fmla="*/ 857399 w 2990194"/>
              <a:gd name="connsiteY24" fmla="*/ 0 h 2694309"/>
              <a:gd name="connsiteX25" fmla="*/ 613147 w 2990194"/>
              <a:gd name="connsiteY25" fmla="*/ 236696 h 2694309"/>
              <a:gd name="connsiteX26" fmla="*/ 679876 w 2990194"/>
              <a:gd name="connsiteY26" fmla="*/ 402887 h 2694309"/>
              <a:gd name="connsiteX27" fmla="*/ 708833 w 2990194"/>
              <a:gd name="connsiteY27" fmla="*/ 477170 h 2694309"/>
              <a:gd name="connsiteX28" fmla="*/ 567822 w 2990194"/>
              <a:gd name="connsiteY28" fmla="*/ 553970 h 2694309"/>
              <a:gd name="connsiteX29" fmla="*/ 501094 w 2990194"/>
              <a:gd name="connsiteY29" fmla="*/ 550193 h 2694309"/>
              <a:gd name="connsiteX30" fmla="*/ 7554 w 2990194"/>
              <a:gd name="connsiteY30" fmla="*/ 508645 h 2694309"/>
              <a:gd name="connsiteX31" fmla="*/ 2518 w 2990194"/>
              <a:gd name="connsiteY31" fmla="*/ 519977 h 2694309"/>
              <a:gd name="connsiteX32" fmla="*/ 2518 w 2990194"/>
              <a:gd name="connsiteY32" fmla="*/ 522495 h 2694309"/>
              <a:gd name="connsiteX33" fmla="*/ 185077 w 2990194"/>
              <a:gd name="connsiteY33" fmla="*/ 1158301 h 2694309"/>
              <a:gd name="connsiteX34" fmla="*/ 220330 w 2990194"/>
              <a:gd name="connsiteY34" fmla="*/ 1141934 h 2694309"/>
              <a:gd name="connsiteX35" fmla="*/ 424293 w 2990194"/>
              <a:gd name="connsiteY35" fmla="*/ 1062616 h 2694309"/>
              <a:gd name="connsiteX36" fmla="*/ 723942 w 2990194"/>
              <a:gd name="connsiteY36" fmla="*/ 1369817 h 2694309"/>
              <a:gd name="connsiteX37" fmla="*/ 424293 w 2990194"/>
              <a:gd name="connsiteY37" fmla="*/ 1677019 h 2694309"/>
              <a:gd name="connsiteX38" fmla="*/ 220330 w 2990194"/>
              <a:gd name="connsiteY38" fmla="*/ 1597700 h 2694309"/>
              <a:gd name="connsiteX39" fmla="*/ 186336 w 2990194"/>
              <a:gd name="connsiteY39" fmla="*/ 1581333 h 2694309"/>
              <a:gd name="connsiteX40" fmla="*/ 0 w 2990194"/>
              <a:gd name="connsiteY40" fmla="*/ 2185664 h 2694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90194" h="2694309">
                <a:moveTo>
                  <a:pt x="0" y="2185664"/>
                </a:moveTo>
                <a:lnTo>
                  <a:pt x="0" y="2185664"/>
                </a:lnTo>
                <a:cubicBezTo>
                  <a:pt x="188854" y="2169297"/>
                  <a:pt x="300908" y="2160484"/>
                  <a:pt x="367637" y="2154188"/>
                </a:cubicBezTo>
                <a:cubicBezTo>
                  <a:pt x="438142" y="2147893"/>
                  <a:pt x="458286" y="2146634"/>
                  <a:pt x="464581" y="2145375"/>
                </a:cubicBezTo>
                <a:cubicBezTo>
                  <a:pt x="489762" y="2142857"/>
                  <a:pt x="511166" y="2141598"/>
                  <a:pt x="531311" y="2141598"/>
                </a:cubicBezTo>
                <a:cubicBezTo>
                  <a:pt x="623220" y="2141598"/>
                  <a:pt x="669804" y="2166779"/>
                  <a:pt x="672321" y="2217140"/>
                </a:cubicBezTo>
                <a:cubicBezTo>
                  <a:pt x="673581" y="2239802"/>
                  <a:pt x="663509" y="2263724"/>
                  <a:pt x="643364" y="2291422"/>
                </a:cubicBezTo>
                <a:cubicBezTo>
                  <a:pt x="611888" y="2332970"/>
                  <a:pt x="576635" y="2390885"/>
                  <a:pt x="576635" y="2457613"/>
                </a:cubicBezTo>
                <a:cubicBezTo>
                  <a:pt x="576635" y="2589811"/>
                  <a:pt x="683653" y="2694309"/>
                  <a:pt x="820887" y="2694309"/>
                </a:cubicBezTo>
                <a:cubicBezTo>
                  <a:pt x="958121" y="2694309"/>
                  <a:pt x="1065139" y="2589811"/>
                  <a:pt x="1065139" y="2457613"/>
                </a:cubicBezTo>
                <a:cubicBezTo>
                  <a:pt x="1065139" y="2390885"/>
                  <a:pt x="1028627" y="2332970"/>
                  <a:pt x="998410" y="2291422"/>
                </a:cubicBezTo>
                <a:cubicBezTo>
                  <a:pt x="978266" y="2263724"/>
                  <a:pt x="968193" y="2239802"/>
                  <a:pt x="969453" y="2217140"/>
                </a:cubicBezTo>
                <a:cubicBezTo>
                  <a:pt x="971971" y="2166779"/>
                  <a:pt x="1018554" y="2140339"/>
                  <a:pt x="1110464" y="2140339"/>
                </a:cubicBezTo>
                <a:cubicBezTo>
                  <a:pt x="1130608" y="2140339"/>
                  <a:pt x="1153271" y="2141598"/>
                  <a:pt x="1177192" y="2144116"/>
                </a:cubicBezTo>
                <a:cubicBezTo>
                  <a:pt x="1189783" y="2145375"/>
                  <a:pt x="1836923" y="2150412"/>
                  <a:pt x="2251144" y="2185664"/>
                </a:cubicBezTo>
                <a:lnTo>
                  <a:pt x="2345572" y="2191959"/>
                </a:lnTo>
                <a:cubicBezTo>
                  <a:pt x="2345572" y="2191959"/>
                  <a:pt x="2860515" y="1401293"/>
                  <a:pt x="2990195" y="478429"/>
                </a:cubicBezTo>
                <a:lnTo>
                  <a:pt x="2732094" y="492278"/>
                </a:lnTo>
                <a:cubicBezTo>
                  <a:pt x="2543239" y="508645"/>
                  <a:pt x="1377378" y="533826"/>
                  <a:pt x="1310649" y="540121"/>
                </a:cubicBezTo>
                <a:cubicBezTo>
                  <a:pt x="1240144" y="546416"/>
                  <a:pt x="1219999" y="547675"/>
                  <a:pt x="1213704" y="548934"/>
                </a:cubicBezTo>
                <a:cubicBezTo>
                  <a:pt x="1188523" y="551452"/>
                  <a:pt x="1167120" y="552711"/>
                  <a:pt x="1146975" y="552711"/>
                </a:cubicBezTo>
                <a:cubicBezTo>
                  <a:pt x="1055066" y="552711"/>
                  <a:pt x="1008482" y="527531"/>
                  <a:pt x="1005964" y="477170"/>
                </a:cubicBezTo>
                <a:cubicBezTo>
                  <a:pt x="1004705" y="454507"/>
                  <a:pt x="1014777" y="430586"/>
                  <a:pt x="1034922" y="402887"/>
                </a:cubicBezTo>
                <a:cubicBezTo>
                  <a:pt x="1067657" y="358822"/>
                  <a:pt x="1101651" y="303425"/>
                  <a:pt x="1101651" y="236696"/>
                </a:cubicBezTo>
                <a:cubicBezTo>
                  <a:pt x="1101651" y="104499"/>
                  <a:pt x="994633" y="0"/>
                  <a:pt x="857399" y="0"/>
                </a:cubicBezTo>
                <a:cubicBezTo>
                  <a:pt x="720165" y="0"/>
                  <a:pt x="613147" y="103240"/>
                  <a:pt x="613147" y="236696"/>
                </a:cubicBezTo>
                <a:cubicBezTo>
                  <a:pt x="613147" y="303425"/>
                  <a:pt x="647141" y="357563"/>
                  <a:pt x="679876" y="402887"/>
                </a:cubicBezTo>
                <a:cubicBezTo>
                  <a:pt x="700020" y="430586"/>
                  <a:pt x="710092" y="454507"/>
                  <a:pt x="708833" y="477170"/>
                </a:cubicBezTo>
                <a:cubicBezTo>
                  <a:pt x="706315" y="527531"/>
                  <a:pt x="659731" y="553970"/>
                  <a:pt x="567822" y="553970"/>
                </a:cubicBezTo>
                <a:cubicBezTo>
                  <a:pt x="547678" y="553970"/>
                  <a:pt x="525015" y="552711"/>
                  <a:pt x="501094" y="550193"/>
                </a:cubicBezTo>
                <a:cubicBezTo>
                  <a:pt x="488503" y="548934"/>
                  <a:pt x="421775" y="543898"/>
                  <a:pt x="7554" y="508645"/>
                </a:cubicBezTo>
                <a:lnTo>
                  <a:pt x="2518" y="519977"/>
                </a:lnTo>
                <a:lnTo>
                  <a:pt x="2518" y="522495"/>
                </a:lnTo>
                <a:cubicBezTo>
                  <a:pt x="2518" y="522495"/>
                  <a:pt x="157379" y="890129"/>
                  <a:pt x="185077" y="1158301"/>
                </a:cubicBezTo>
                <a:cubicBezTo>
                  <a:pt x="185077" y="1158301"/>
                  <a:pt x="198926" y="1157042"/>
                  <a:pt x="220330" y="1141934"/>
                </a:cubicBezTo>
                <a:cubicBezTo>
                  <a:pt x="270691" y="1105422"/>
                  <a:pt x="338678" y="1062616"/>
                  <a:pt x="424293" y="1062616"/>
                </a:cubicBezTo>
                <a:cubicBezTo>
                  <a:pt x="591744" y="1062616"/>
                  <a:pt x="723942" y="1197331"/>
                  <a:pt x="723942" y="1369817"/>
                </a:cubicBezTo>
                <a:cubicBezTo>
                  <a:pt x="723942" y="1542303"/>
                  <a:pt x="591744" y="1677019"/>
                  <a:pt x="424293" y="1677019"/>
                </a:cubicBezTo>
                <a:cubicBezTo>
                  <a:pt x="338678" y="1677019"/>
                  <a:pt x="269432" y="1634212"/>
                  <a:pt x="220330" y="1597700"/>
                </a:cubicBezTo>
                <a:cubicBezTo>
                  <a:pt x="200185" y="1582592"/>
                  <a:pt x="186336" y="1581333"/>
                  <a:pt x="186336" y="1581333"/>
                </a:cubicBezTo>
                <a:cubicBezTo>
                  <a:pt x="171228" y="1844469"/>
                  <a:pt x="0" y="2185664"/>
                  <a:pt x="0" y="2185664"/>
                </a:cubicBezTo>
                <a:close/>
              </a:path>
            </a:pathLst>
          </a:custGeom>
          <a:solidFill>
            <a:schemeClr val="accent3"/>
          </a:solidFill>
          <a:ln w="8096" cap="flat">
            <a:noFill/>
            <a:prstDash val="solid"/>
            <a:miter/>
          </a:ln>
          <a:effectLst/>
        </p:spPr>
        <p:txBody>
          <a:bodyPr rtlCol="0" anchor="ctr"/>
          <a:lstStyle/>
          <a:p>
            <a:endParaRPr lang="en-US"/>
          </a:p>
        </p:txBody>
      </p:sp>
      <p:sp>
        <p:nvSpPr>
          <p:cNvPr id="42" name="Freeform 41">
            <a:extLst>
              <a:ext uri="{FF2B5EF4-FFF2-40B4-BE49-F238E27FC236}">
                <a16:creationId xmlns:a16="http://schemas.microsoft.com/office/drawing/2014/main" id="{65575331-F68D-D01B-E246-C441B4D8DF6F}"/>
              </a:ext>
            </a:extLst>
          </p:cNvPr>
          <p:cNvSpPr/>
          <p:nvPr/>
        </p:nvSpPr>
        <p:spPr>
          <a:xfrm>
            <a:off x="7331100" y="405984"/>
            <a:ext cx="4308256" cy="2182986"/>
          </a:xfrm>
          <a:custGeom>
            <a:avLst/>
            <a:gdLst>
              <a:gd name="connsiteX0" fmla="*/ 509907 w 4308256"/>
              <a:gd name="connsiteY0" fmla="*/ 2122553 h 2182986"/>
              <a:gd name="connsiteX1" fmla="*/ 550196 w 4308256"/>
              <a:gd name="connsiteY1" fmla="*/ 1656715 h 2182986"/>
              <a:gd name="connsiteX2" fmla="*/ 523756 w 4308256"/>
              <a:gd name="connsiteY2" fmla="*/ 1471639 h 2182986"/>
              <a:gd name="connsiteX3" fmla="*/ 477172 w 4308256"/>
              <a:gd name="connsiteY3" fmla="*/ 1448976 h 2182986"/>
              <a:gd name="connsiteX4" fmla="*/ 473395 w 4308256"/>
              <a:gd name="connsiteY4" fmla="*/ 1448976 h 2182986"/>
              <a:gd name="connsiteX5" fmla="*/ 402889 w 4308256"/>
              <a:gd name="connsiteY5" fmla="*/ 1477934 h 2182986"/>
              <a:gd name="connsiteX6" fmla="*/ 236698 w 4308256"/>
              <a:gd name="connsiteY6" fmla="*/ 1544662 h 2182986"/>
              <a:gd name="connsiteX7" fmla="*/ 0 w 4308256"/>
              <a:gd name="connsiteY7" fmla="*/ 1300411 h 2182986"/>
              <a:gd name="connsiteX8" fmla="*/ 236698 w 4308256"/>
              <a:gd name="connsiteY8" fmla="*/ 1056161 h 2182986"/>
              <a:gd name="connsiteX9" fmla="*/ 402889 w 4308256"/>
              <a:gd name="connsiteY9" fmla="*/ 1122889 h 2182986"/>
              <a:gd name="connsiteX10" fmla="*/ 473395 w 4308256"/>
              <a:gd name="connsiteY10" fmla="*/ 1151847 h 2182986"/>
              <a:gd name="connsiteX11" fmla="*/ 477172 w 4308256"/>
              <a:gd name="connsiteY11" fmla="*/ 1151847 h 2182986"/>
              <a:gd name="connsiteX12" fmla="*/ 523756 w 4308256"/>
              <a:gd name="connsiteY12" fmla="*/ 1129184 h 2182986"/>
              <a:gd name="connsiteX13" fmla="*/ 551455 w 4308256"/>
              <a:gd name="connsiteY13" fmla="*/ 970547 h 2182986"/>
              <a:gd name="connsiteX14" fmla="*/ 556491 w 4308256"/>
              <a:gd name="connsiteY14" fmla="*/ 966770 h 2182986"/>
              <a:gd name="connsiteX15" fmla="*/ 3704064 w 4308256"/>
              <a:gd name="connsiteY15" fmla="*/ 495896 h 2182986"/>
              <a:gd name="connsiteX16" fmla="*/ 4303362 w 4308256"/>
              <a:gd name="connsiteY16" fmla="*/ 2107445 h 2182986"/>
              <a:gd name="connsiteX17" fmla="*/ 4042744 w 4308256"/>
              <a:gd name="connsiteY17" fmla="*/ 2120035 h 2182986"/>
              <a:gd name="connsiteX18" fmla="*/ 4040225 w 4308256"/>
              <a:gd name="connsiteY18" fmla="*/ 2120035 h 2182986"/>
              <a:gd name="connsiteX19" fmla="*/ 2510505 w 4308256"/>
              <a:gd name="connsiteY19" fmla="*/ 2179209 h 2182986"/>
              <a:gd name="connsiteX20" fmla="*/ 2509245 w 4308256"/>
              <a:gd name="connsiteY20" fmla="*/ 2179209 h 2182986"/>
              <a:gd name="connsiteX21" fmla="*/ 2447553 w 4308256"/>
              <a:gd name="connsiteY21" fmla="*/ 2182987 h 2182986"/>
              <a:gd name="connsiteX22" fmla="*/ 2370752 w 4308256"/>
              <a:gd name="connsiteY22" fmla="*/ 2167878 h 2182986"/>
              <a:gd name="connsiteX23" fmla="*/ 2387120 w 4308256"/>
              <a:gd name="connsiteY23" fmla="*/ 2133885 h 2182986"/>
              <a:gd name="connsiteX24" fmla="*/ 2466439 w 4308256"/>
              <a:gd name="connsiteY24" fmla="*/ 1929923 h 2182986"/>
              <a:gd name="connsiteX25" fmla="*/ 2159235 w 4308256"/>
              <a:gd name="connsiteY25" fmla="*/ 1630275 h 2182986"/>
              <a:gd name="connsiteX26" fmla="*/ 1852033 w 4308256"/>
              <a:gd name="connsiteY26" fmla="*/ 1929923 h 2182986"/>
              <a:gd name="connsiteX27" fmla="*/ 1931351 w 4308256"/>
              <a:gd name="connsiteY27" fmla="*/ 2133885 h 2182986"/>
              <a:gd name="connsiteX28" fmla="*/ 1947719 w 4308256"/>
              <a:gd name="connsiteY28" fmla="*/ 2167878 h 2182986"/>
              <a:gd name="connsiteX29" fmla="*/ 1870918 w 4308256"/>
              <a:gd name="connsiteY29" fmla="*/ 2181727 h 2182986"/>
              <a:gd name="connsiteX30" fmla="*/ 1809225 w 4308256"/>
              <a:gd name="connsiteY30" fmla="*/ 2177950 h 2182986"/>
              <a:gd name="connsiteX31" fmla="*/ 1807967 w 4308256"/>
              <a:gd name="connsiteY31" fmla="*/ 2177950 h 2182986"/>
              <a:gd name="connsiteX32" fmla="*/ 1327017 w 4308256"/>
              <a:gd name="connsiteY32" fmla="*/ 2154029 h 2182986"/>
              <a:gd name="connsiteX33" fmla="*/ 1253993 w 4308256"/>
              <a:gd name="connsiteY33" fmla="*/ 2154029 h 2182986"/>
              <a:gd name="connsiteX34" fmla="*/ 503612 w 4308256"/>
              <a:gd name="connsiteY34" fmla="*/ 2114999 h 218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08256" h="2182986">
                <a:moveTo>
                  <a:pt x="509907" y="2122553"/>
                </a:moveTo>
                <a:cubicBezTo>
                  <a:pt x="521238" y="1982802"/>
                  <a:pt x="548937" y="1663010"/>
                  <a:pt x="550196" y="1656715"/>
                </a:cubicBezTo>
                <a:cubicBezTo>
                  <a:pt x="559009" y="1561029"/>
                  <a:pt x="550196" y="1501855"/>
                  <a:pt x="523756" y="1471639"/>
                </a:cubicBezTo>
                <a:cubicBezTo>
                  <a:pt x="511166" y="1457789"/>
                  <a:pt x="494799" y="1450235"/>
                  <a:pt x="477172" y="1448976"/>
                </a:cubicBezTo>
                <a:cubicBezTo>
                  <a:pt x="475913" y="1448976"/>
                  <a:pt x="474654" y="1448976"/>
                  <a:pt x="473395" y="1448976"/>
                </a:cubicBezTo>
                <a:cubicBezTo>
                  <a:pt x="451992" y="1448976"/>
                  <a:pt x="429329" y="1459048"/>
                  <a:pt x="402889" y="1477934"/>
                </a:cubicBezTo>
                <a:cubicBezTo>
                  <a:pt x="361342" y="1509409"/>
                  <a:pt x="303426" y="1544662"/>
                  <a:pt x="236698" y="1544662"/>
                </a:cubicBezTo>
                <a:cubicBezTo>
                  <a:pt x="104500" y="1544662"/>
                  <a:pt x="0" y="1437645"/>
                  <a:pt x="0" y="1300411"/>
                </a:cubicBezTo>
                <a:cubicBezTo>
                  <a:pt x="0" y="1163178"/>
                  <a:pt x="104500" y="1056161"/>
                  <a:pt x="236698" y="1056161"/>
                </a:cubicBezTo>
                <a:cubicBezTo>
                  <a:pt x="303426" y="1056161"/>
                  <a:pt x="361342" y="1091414"/>
                  <a:pt x="402889" y="1122889"/>
                </a:cubicBezTo>
                <a:cubicBezTo>
                  <a:pt x="429329" y="1143033"/>
                  <a:pt x="451992" y="1151847"/>
                  <a:pt x="473395" y="1151847"/>
                </a:cubicBezTo>
                <a:cubicBezTo>
                  <a:pt x="474654" y="1151847"/>
                  <a:pt x="475913" y="1151847"/>
                  <a:pt x="477172" y="1151847"/>
                </a:cubicBezTo>
                <a:cubicBezTo>
                  <a:pt x="496058" y="1150588"/>
                  <a:pt x="511166" y="1143033"/>
                  <a:pt x="523756" y="1129184"/>
                </a:cubicBezTo>
                <a:cubicBezTo>
                  <a:pt x="547678" y="1101486"/>
                  <a:pt x="556491" y="1051125"/>
                  <a:pt x="551455" y="970547"/>
                </a:cubicBezTo>
                <a:lnTo>
                  <a:pt x="556491" y="966770"/>
                </a:lnTo>
                <a:cubicBezTo>
                  <a:pt x="747864" y="767845"/>
                  <a:pt x="2320391" y="-771941"/>
                  <a:pt x="3704064" y="495896"/>
                </a:cubicBezTo>
                <a:cubicBezTo>
                  <a:pt x="4148502" y="903819"/>
                  <a:pt x="4342393" y="1472897"/>
                  <a:pt x="4303362" y="2107445"/>
                </a:cubicBezTo>
                <a:lnTo>
                  <a:pt x="4042744" y="2120035"/>
                </a:lnTo>
                <a:lnTo>
                  <a:pt x="4040225" y="2120035"/>
                </a:lnTo>
                <a:cubicBezTo>
                  <a:pt x="3875292" y="2133885"/>
                  <a:pt x="2531909" y="2176691"/>
                  <a:pt x="2510505" y="2179209"/>
                </a:cubicBezTo>
                <a:lnTo>
                  <a:pt x="2509245" y="2179209"/>
                </a:lnTo>
                <a:cubicBezTo>
                  <a:pt x="2486583" y="2181727"/>
                  <a:pt x="2465179" y="2182987"/>
                  <a:pt x="2447553" y="2182987"/>
                </a:cubicBezTo>
                <a:cubicBezTo>
                  <a:pt x="2382084" y="2182987"/>
                  <a:pt x="2370752" y="2169137"/>
                  <a:pt x="2370752" y="2167878"/>
                </a:cubicBezTo>
                <a:cubicBezTo>
                  <a:pt x="2370752" y="2165360"/>
                  <a:pt x="2370752" y="2156547"/>
                  <a:pt x="2387120" y="2133885"/>
                </a:cubicBezTo>
                <a:cubicBezTo>
                  <a:pt x="2423632" y="2083524"/>
                  <a:pt x="2466439" y="2015536"/>
                  <a:pt x="2466439" y="1929923"/>
                </a:cubicBezTo>
                <a:cubicBezTo>
                  <a:pt x="2466439" y="1761214"/>
                  <a:pt x="2331723" y="1630275"/>
                  <a:pt x="2159235" y="1630275"/>
                </a:cubicBezTo>
                <a:cubicBezTo>
                  <a:pt x="1986748" y="1630275"/>
                  <a:pt x="1852033" y="1762473"/>
                  <a:pt x="1852033" y="1929923"/>
                </a:cubicBezTo>
                <a:cubicBezTo>
                  <a:pt x="1852033" y="2015536"/>
                  <a:pt x="1894839" y="2083524"/>
                  <a:pt x="1931351" y="2133885"/>
                </a:cubicBezTo>
                <a:cubicBezTo>
                  <a:pt x="1947719" y="2155288"/>
                  <a:pt x="1947719" y="2165360"/>
                  <a:pt x="1947719" y="2167878"/>
                </a:cubicBezTo>
                <a:cubicBezTo>
                  <a:pt x="1947719" y="2167878"/>
                  <a:pt x="1936387" y="2181727"/>
                  <a:pt x="1870918" y="2181727"/>
                </a:cubicBezTo>
                <a:cubicBezTo>
                  <a:pt x="1853291" y="2181727"/>
                  <a:pt x="1831888" y="2180469"/>
                  <a:pt x="1809225" y="2177950"/>
                </a:cubicBezTo>
                <a:lnTo>
                  <a:pt x="1807967" y="2177950"/>
                </a:lnTo>
                <a:cubicBezTo>
                  <a:pt x="1787822" y="2176691"/>
                  <a:pt x="1496986" y="2169137"/>
                  <a:pt x="1327017" y="2154029"/>
                </a:cubicBezTo>
                <a:lnTo>
                  <a:pt x="1253993" y="2154029"/>
                </a:lnTo>
                <a:cubicBezTo>
                  <a:pt x="1016037" y="2125071"/>
                  <a:pt x="745346" y="2116258"/>
                  <a:pt x="503612" y="2114999"/>
                </a:cubicBezTo>
              </a:path>
            </a:pathLst>
          </a:custGeom>
          <a:solidFill>
            <a:schemeClr val="accent1"/>
          </a:solidFill>
          <a:ln w="8096" cap="flat">
            <a:noFill/>
            <a:prstDash val="solid"/>
            <a:miter/>
          </a:ln>
          <a:effectLst/>
        </p:spPr>
        <p:txBody>
          <a:bodyPr rtlCol="0" anchor="ctr"/>
          <a:lstStyle/>
          <a:p>
            <a:endParaRPr lang="en-US"/>
          </a:p>
        </p:txBody>
      </p:sp>
      <p:sp>
        <p:nvSpPr>
          <p:cNvPr id="24" name="Freeform 23">
            <a:extLst>
              <a:ext uri="{FF2B5EF4-FFF2-40B4-BE49-F238E27FC236}">
                <a16:creationId xmlns:a16="http://schemas.microsoft.com/office/drawing/2014/main" id="{179F3E50-D445-4A18-CC76-BE2A26BDD40C}"/>
              </a:ext>
            </a:extLst>
          </p:cNvPr>
          <p:cNvSpPr/>
          <p:nvPr/>
        </p:nvSpPr>
        <p:spPr>
          <a:xfrm>
            <a:off x="2284911" y="-81955"/>
            <a:ext cx="12505" cy="12505"/>
          </a:xfrm>
          <a:custGeom>
            <a:avLst/>
            <a:gdLst/>
            <a:ahLst/>
            <a:cxnLst/>
            <a:rect l="l" t="t" r="r" b="b"/>
            <a:pathLst>
              <a:path w="12505" h="12505"/>
            </a:pathLst>
          </a:custGeom>
          <a:solidFill>
            <a:srgbClr val="030202"/>
          </a:solidFill>
          <a:ln w="8076" cap="flat">
            <a:noFill/>
            <a:prstDash val="solid"/>
            <a:miter/>
          </a:ln>
        </p:spPr>
        <p:txBody>
          <a:bodyPr rtlCol="0" anchor="ctr"/>
          <a:lstStyle/>
          <a:p>
            <a:endParaRPr lang="en-US"/>
          </a:p>
        </p:txBody>
      </p:sp>
      <p:sp>
        <p:nvSpPr>
          <p:cNvPr id="2" name="Slide Number Placeholder 5">
            <a:extLst>
              <a:ext uri="{FF2B5EF4-FFF2-40B4-BE49-F238E27FC236}">
                <a16:creationId xmlns:a16="http://schemas.microsoft.com/office/drawing/2014/main" id="{82F84AE8-D42B-016A-94FA-B65E93D24B96}"/>
              </a:ext>
            </a:extLst>
          </p:cNvPr>
          <p:cNvSpPr txBox="1">
            <a:spLocks/>
          </p:cNvSpPr>
          <p:nvPr/>
        </p:nvSpPr>
        <p:spPr>
          <a:xfrm>
            <a:off x="11576162" y="6358320"/>
            <a:ext cx="424494" cy="365125"/>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ABC0D3-0A63-D74B-AC14-3160F87E1052}" type="slidenum">
              <a:rPr lang="en-US" sz="1100" b="1" smtClean="0">
                <a:solidFill>
                  <a:schemeClr val="tx1">
                    <a:lumMod val="75000"/>
                    <a:lumOff val="25000"/>
                  </a:schemeClr>
                </a:solidFill>
                <a:latin typeface="Poppins" pitchFamily="2" charset="77"/>
                <a:cs typeface="Poppins" pitchFamily="2" charset="77"/>
              </a:rPr>
              <a:pPr/>
              <a:t>6</a:t>
            </a:fld>
            <a:endParaRPr lang="en-US" sz="1100" b="1" dirty="0">
              <a:solidFill>
                <a:schemeClr val="tx1">
                  <a:lumMod val="75000"/>
                  <a:lumOff val="25000"/>
                </a:schemeClr>
              </a:solidFill>
              <a:latin typeface="Poppins" pitchFamily="2" charset="77"/>
              <a:cs typeface="Poppins" pitchFamily="2" charset="77"/>
            </a:endParaRPr>
          </a:p>
        </p:txBody>
      </p:sp>
      <p:sp>
        <p:nvSpPr>
          <p:cNvPr id="5" name="Google Shape;118;p51">
            <a:extLst>
              <a:ext uri="{FF2B5EF4-FFF2-40B4-BE49-F238E27FC236}">
                <a16:creationId xmlns:a16="http://schemas.microsoft.com/office/drawing/2014/main" id="{1A16EFBE-FE12-DBFA-27B6-FD666F662D50}"/>
              </a:ext>
            </a:extLst>
          </p:cNvPr>
          <p:cNvSpPr txBox="1"/>
          <p:nvPr/>
        </p:nvSpPr>
        <p:spPr>
          <a:xfrm>
            <a:off x="4792988" y="902009"/>
            <a:ext cx="2089046" cy="10868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300"/>
              </a:spcBef>
              <a:spcAft>
                <a:spcPts val="600"/>
              </a:spcAft>
              <a:buClr>
                <a:schemeClr val="dk1"/>
              </a:buClr>
              <a:buSzPts val="1100"/>
              <a:buFont typeface="Arial"/>
              <a:buNone/>
            </a:pPr>
            <a:r>
              <a:rPr lang="en-US" sz="1200" dirty="0">
                <a:solidFill>
                  <a:schemeClr val="bg1"/>
                </a:solidFill>
                <a:latin typeface="Poppins"/>
                <a:ea typeface="Poppins"/>
                <a:cs typeface="Poppins"/>
                <a:sym typeface="Poppins"/>
              </a:rPr>
              <a:t>We envision a flourishing community where everyone has opportunities to grow and thrive.</a:t>
            </a:r>
            <a:endParaRPr sz="1200" dirty="0">
              <a:solidFill>
                <a:schemeClr val="bg1"/>
              </a:solidFill>
              <a:latin typeface="Poppins"/>
              <a:ea typeface="Poppins"/>
              <a:cs typeface="Poppins"/>
              <a:sym typeface="Poppins"/>
            </a:endParaRPr>
          </a:p>
        </p:txBody>
      </p:sp>
      <p:sp>
        <p:nvSpPr>
          <p:cNvPr id="6" name="Google Shape;118;p51">
            <a:extLst>
              <a:ext uri="{FF2B5EF4-FFF2-40B4-BE49-F238E27FC236}">
                <a16:creationId xmlns:a16="http://schemas.microsoft.com/office/drawing/2014/main" id="{8326B75E-4408-BD65-7254-E5EFE9FB411A}"/>
              </a:ext>
            </a:extLst>
          </p:cNvPr>
          <p:cNvSpPr txBox="1"/>
          <p:nvPr/>
        </p:nvSpPr>
        <p:spPr>
          <a:xfrm>
            <a:off x="8184232" y="902009"/>
            <a:ext cx="3013161" cy="119502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300"/>
              </a:spcBef>
              <a:spcAft>
                <a:spcPts val="600"/>
              </a:spcAft>
              <a:buClr>
                <a:schemeClr val="dk1"/>
              </a:buClr>
              <a:buSzPts val="1100"/>
              <a:buFont typeface="Arial"/>
              <a:buNone/>
            </a:pPr>
            <a:r>
              <a:rPr lang="en-US" sz="1200" dirty="0">
                <a:solidFill>
                  <a:schemeClr val="bg1"/>
                </a:solidFill>
                <a:latin typeface="Poppins"/>
                <a:ea typeface="Poppins"/>
                <a:cs typeface="Poppins"/>
                <a:sym typeface="Poppins"/>
              </a:rPr>
              <a:t>We are on a mission to provide personalized care, educational programs, and mentorship for all the individuals we serve to pursue -- and achieve -- their dreams.</a:t>
            </a:r>
            <a:endParaRPr sz="1200" dirty="0">
              <a:solidFill>
                <a:schemeClr val="bg1"/>
              </a:solidFill>
              <a:latin typeface="Poppins"/>
              <a:ea typeface="Poppins"/>
              <a:cs typeface="Poppins"/>
              <a:sym typeface="Poppins"/>
            </a:endParaRPr>
          </a:p>
        </p:txBody>
      </p:sp>
      <p:sp>
        <p:nvSpPr>
          <p:cNvPr id="15" name="Google Shape;106;p51">
            <a:extLst>
              <a:ext uri="{FF2B5EF4-FFF2-40B4-BE49-F238E27FC236}">
                <a16:creationId xmlns:a16="http://schemas.microsoft.com/office/drawing/2014/main" id="{96664B23-CF4D-A8C4-5DB2-14D115AFF69E}"/>
              </a:ext>
            </a:extLst>
          </p:cNvPr>
          <p:cNvSpPr txBox="1"/>
          <p:nvPr/>
        </p:nvSpPr>
        <p:spPr>
          <a:xfrm>
            <a:off x="6747420" y="2633153"/>
            <a:ext cx="1986989" cy="1277232"/>
          </a:xfrm>
          <a:prstGeom prst="rect">
            <a:avLst/>
          </a:prstGeom>
          <a:noFill/>
          <a:ln>
            <a:noFill/>
          </a:ln>
        </p:spPr>
        <p:txBody>
          <a:bodyPr spcFirstLastPara="1" wrap="square" lIns="91425" tIns="45700" rIns="91425" bIns="45700" anchor="t" anchorCtr="0">
            <a:spAutoFit/>
          </a:bodyPr>
          <a:lstStyle/>
          <a:p>
            <a:pPr marL="9525" lvl="1" algn="ctr">
              <a:spcAft>
                <a:spcPts val="600"/>
              </a:spcAft>
              <a:buClr>
                <a:schemeClr val="accent2"/>
              </a:buClr>
              <a:buSzPct val="100000"/>
            </a:pPr>
            <a:r>
              <a:rPr lang="en-US" sz="1200" b="1" dirty="0">
                <a:solidFill>
                  <a:schemeClr val="tx2"/>
                </a:solidFill>
                <a:latin typeface="Poppins"/>
                <a:ea typeface="Poppins"/>
                <a:cs typeface="Poppins"/>
                <a:sym typeface="Poppins"/>
              </a:rPr>
              <a:t>Expanding and enhancing</a:t>
            </a:r>
            <a:r>
              <a:rPr lang="en-US" sz="1200" b="1" i="0" u="none" strike="noStrike" cap="none" dirty="0">
                <a:solidFill>
                  <a:schemeClr val="tx2"/>
                </a:solidFill>
                <a:latin typeface="Poppins"/>
                <a:ea typeface="Poppins"/>
                <a:cs typeface="Poppins"/>
                <a:sym typeface="Poppins"/>
              </a:rPr>
              <a:t> direct support and programs </a:t>
            </a:r>
            <a:r>
              <a:rPr lang="en-US" sz="1200" i="0" u="none" strike="noStrike" cap="none" dirty="0">
                <a:solidFill>
                  <a:schemeClr val="tx2"/>
                </a:solidFill>
                <a:latin typeface="Poppins"/>
                <a:ea typeface="Poppins"/>
                <a:cs typeface="Poppins"/>
                <a:sym typeface="Poppins"/>
              </a:rPr>
              <a:t>for children, youth, and families across Anne Arundel County</a:t>
            </a:r>
            <a:endParaRPr sz="1200" spc="-20" dirty="0">
              <a:solidFill>
                <a:schemeClr val="tx2"/>
              </a:solidFill>
              <a:latin typeface="Poppins"/>
              <a:ea typeface="Poppins"/>
              <a:cs typeface="Poppins"/>
              <a:sym typeface="Poppins"/>
            </a:endParaRPr>
          </a:p>
        </p:txBody>
      </p:sp>
      <p:sp>
        <p:nvSpPr>
          <p:cNvPr id="16" name="Google Shape;106;p51">
            <a:extLst>
              <a:ext uri="{FF2B5EF4-FFF2-40B4-BE49-F238E27FC236}">
                <a16:creationId xmlns:a16="http://schemas.microsoft.com/office/drawing/2014/main" id="{DCF05EC3-354F-46D8-F477-08C8B4F6F471}"/>
              </a:ext>
            </a:extLst>
          </p:cNvPr>
          <p:cNvSpPr txBox="1"/>
          <p:nvPr/>
        </p:nvSpPr>
        <p:spPr>
          <a:xfrm>
            <a:off x="9448389" y="2845299"/>
            <a:ext cx="1730404" cy="1277232"/>
          </a:xfrm>
          <a:prstGeom prst="rect">
            <a:avLst/>
          </a:prstGeom>
          <a:noFill/>
          <a:ln>
            <a:noFill/>
          </a:ln>
        </p:spPr>
        <p:txBody>
          <a:bodyPr spcFirstLastPara="1" wrap="square" lIns="91425" tIns="45700" rIns="91425" bIns="45700" anchor="t" anchorCtr="0">
            <a:spAutoFit/>
          </a:bodyPr>
          <a:lstStyle/>
          <a:p>
            <a:pPr marL="9525" lvl="1" algn="ctr">
              <a:spcAft>
                <a:spcPts val="600"/>
              </a:spcAft>
              <a:buClr>
                <a:schemeClr val="accent2"/>
              </a:buClr>
              <a:buSzPct val="100000"/>
            </a:pPr>
            <a:r>
              <a:rPr lang="en-US" sz="1200" b="1" i="0" u="none" strike="noStrike" cap="none" dirty="0">
                <a:solidFill>
                  <a:schemeClr val="tx2"/>
                </a:solidFill>
                <a:latin typeface="Poppins"/>
                <a:ea typeface="Poppins"/>
                <a:cs typeface="Poppins"/>
                <a:sym typeface="Poppins"/>
              </a:rPr>
              <a:t>Increasing organizational capacity and financial strength </a:t>
            </a:r>
            <a:r>
              <a:rPr lang="en-US" sz="1200" i="0" u="none" strike="noStrike" cap="none" dirty="0">
                <a:solidFill>
                  <a:schemeClr val="tx2"/>
                </a:solidFill>
                <a:latin typeface="Poppins"/>
                <a:ea typeface="Poppins"/>
                <a:cs typeface="Poppins"/>
                <a:sym typeface="Poppins"/>
              </a:rPr>
              <a:t>for sustainability and impact</a:t>
            </a:r>
            <a:endParaRPr sz="1200" spc="-20" dirty="0">
              <a:solidFill>
                <a:schemeClr val="tx2"/>
              </a:solidFill>
              <a:latin typeface="Poppins"/>
              <a:ea typeface="Poppins"/>
              <a:cs typeface="Poppins"/>
              <a:sym typeface="Poppins"/>
            </a:endParaRPr>
          </a:p>
        </p:txBody>
      </p:sp>
      <p:sp>
        <p:nvSpPr>
          <p:cNvPr id="17" name="Google Shape;106;p51">
            <a:extLst>
              <a:ext uri="{FF2B5EF4-FFF2-40B4-BE49-F238E27FC236}">
                <a16:creationId xmlns:a16="http://schemas.microsoft.com/office/drawing/2014/main" id="{05D49325-38B6-E1ED-2806-36D8534D2687}"/>
              </a:ext>
            </a:extLst>
          </p:cNvPr>
          <p:cNvSpPr txBox="1"/>
          <p:nvPr/>
        </p:nvSpPr>
        <p:spPr>
          <a:xfrm>
            <a:off x="4471007" y="2995901"/>
            <a:ext cx="1743894" cy="1092566"/>
          </a:xfrm>
          <a:prstGeom prst="rect">
            <a:avLst/>
          </a:prstGeom>
          <a:noFill/>
          <a:ln>
            <a:noFill/>
          </a:ln>
        </p:spPr>
        <p:txBody>
          <a:bodyPr spcFirstLastPara="1" wrap="square" lIns="91425" tIns="45700" rIns="91425" bIns="45700" anchor="t" anchorCtr="0">
            <a:spAutoFit/>
          </a:bodyPr>
          <a:lstStyle/>
          <a:p>
            <a:pPr marL="9525" marR="0" lvl="1" algn="ctr" rtl="0">
              <a:lnSpc>
                <a:spcPct val="100000"/>
              </a:lnSpc>
              <a:spcBef>
                <a:spcPts val="0"/>
              </a:spcBef>
              <a:spcAft>
                <a:spcPts val="600"/>
              </a:spcAft>
              <a:buClr>
                <a:schemeClr val="accent2"/>
              </a:buClr>
              <a:buSzPct val="100000"/>
            </a:pPr>
            <a:r>
              <a:rPr lang="en-US" sz="1200" b="1" dirty="0">
                <a:solidFill>
                  <a:schemeClr val="tx2"/>
                </a:solidFill>
                <a:latin typeface="Poppins"/>
                <a:ea typeface="Poppins"/>
                <a:cs typeface="Poppins"/>
                <a:sym typeface="Poppins"/>
              </a:rPr>
              <a:t>Elevating</a:t>
            </a:r>
            <a:r>
              <a:rPr lang="en-US" sz="1200" b="1" i="0" u="none" strike="noStrike" cap="none" dirty="0">
                <a:solidFill>
                  <a:schemeClr val="tx2"/>
                </a:solidFill>
                <a:latin typeface="Poppins"/>
                <a:ea typeface="Poppins"/>
                <a:cs typeface="Poppins"/>
                <a:sym typeface="Poppins"/>
              </a:rPr>
              <a:t> our voice and visibility </a:t>
            </a:r>
            <a:r>
              <a:rPr lang="en-US" sz="1200" i="0" u="none" strike="noStrike" cap="none" dirty="0">
                <a:solidFill>
                  <a:schemeClr val="tx2"/>
                </a:solidFill>
                <a:latin typeface="Poppins"/>
                <a:ea typeface="Poppins"/>
                <a:cs typeface="Poppins"/>
                <a:sym typeface="Poppins"/>
              </a:rPr>
              <a:t>in support of </a:t>
            </a:r>
            <a:r>
              <a:rPr lang="en-US" sz="1200" dirty="0">
                <a:solidFill>
                  <a:schemeClr val="tx2"/>
                </a:solidFill>
                <a:latin typeface="Poppins"/>
                <a:ea typeface="Poppins"/>
                <a:cs typeface="Poppins"/>
                <a:sym typeface="Poppins"/>
              </a:rPr>
              <a:t>everyone</a:t>
            </a:r>
            <a:r>
              <a:rPr lang="en-US" sz="1200" i="0" u="none" strike="noStrike" cap="none" dirty="0">
                <a:solidFill>
                  <a:schemeClr val="tx2"/>
                </a:solidFill>
                <a:latin typeface="Poppins"/>
                <a:ea typeface="Poppins"/>
                <a:cs typeface="Poppins"/>
                <a:sym typeface="Poppins"/>
              </a:rPr>
              <a:t> we serve and our organization</a:t>
            </a:r>
            <a:endParaRPr sz="1200" spc="-20" dirty="0">
              <a:solidFill>
                <a:schemeClr val="tx2"/>
              </a:solidFill>
              <a:latin typeface="Poppins"/>
              <a:ea typeface="Poppins"/>
              <a:cs typeface="Poppins"/>
              <a:sym typeface="Poppins"/>
            </a:endParaRPr>
          </a:p>
        </p:txBody>
      </p:sp>
      <p:sp>
        <p:nvSpPr>
          <p:cNvPr id="18" name="TextBox 17">
            <a:extLst>
              <a:ext uri="{FF2B5EF4-FFF2-40B4-BE49-F238E27FC236}">
                <a16:creationId xmlns:a16="http://schemas.microsoft.com/office/drawing/2014/main" id="{2242F78C-189E-6337-D59F-89C431A47794}"/>
              </a:ext>
            </a:extLst>
          </p:cNvPr>
          <p:cNvSpPr txBox="1"/>
          <p:nvPr/>
        </p:nvSpPr>
        <p:spPr>
          <a:xfrm>
            <a:off x="6364950" y="4558248"/>
            <a:ext cx="3013162" cy="1354217"/>
          </a:xfrm>
          <a:prstGeom prst="rect">
            <a:avLst/>
          </a:prstGeom>
          <a:noFill/>
        </p:spPr>
        <p:txBody>
          <a:bodyPr wrap="square" lIns="0" rIns="91440" rtlCol="0">
            <a:spAutoFit/>
          </a:bodyPr>
          <a:lstStyle/>
          <a:p>
            <a:pPr marL="182880" marR="0" lvl="0" indent="-182880" algn="l" rtl="0">
              <a:lnSpc>
                <a:spcPct val="100000"/>
              </a:lnSpc>
              <a:spcBef>
                <a:spcPts val="0"/>
              </a:spcBef>
              <a:spcAft>
                <a:spcPts val="600"/>
              </a:spcAft>
              <a:buClr>
                <a:schemeClr val="accent3"/>
              </a:buClr>
              <a:buSzPts val="1200"/>
              <a:buFont typeface="Wingdings" pitchFamily="2" charset="2"/>
              <a:buChar char="§"/>
            </a:pPr>
            <a:r>
              <a:rPr lang="en-US" sz="1200" b="0" i="0" u="none" strike="noStrike" cap="none" dirty="0">
                <a:solidFill>
                  <a:schemeClr val="bg1"/>
                </a:solidFill>
                <a:latin typeface="Poppins"/>
                <a:ea typeface="Poppins"/>
                <a:cs typeface="Poppins"/>
                <a:sym typeface="Poppins"/>
              </a:rPr>
              <a:t>Children, youth and families </a:t>
            </a:r>
            <a:r>
              <a:rPr lang="en-US" sz="1200" dirty="0">
                <a:solidFill>
                  <a:schemeClr val="bg1"/>
                </a:solidFill>
                <a:latin typeface="Poppins"/>
                <a:ea typeface="Poppins"/>
                <a:cs typeface="Poppins"/>
                <a:sym typeface="Poppins"/>
              </a:rPr>
              <a:t>experience whole-person health </a:t>
            </a:r>
          </a:p>
          <a:p>
            <a:pPr marL="182880" marR="0" lvl="0" indent="-182880" algn="l" rtl="0">
              <a:lnSpc>
                <a:spcPct val="100000"/>
              </a:lnSpc>
              <a:spcBef>
                <a:spcPts val="0"/>
              </a:spcBef>
              <a:spcAft>
                <a:spcPts val="600"/>
              </a:spcAft>
              <a:buClr>
                <a:schemeClr val="accent3"/>
              </a:buClr>
              <a:buSzPts val="1200"/>
              <a:buFont typeface="Wingdings" pitchFamily="2" charset="2"/>
              <a:buChar char="§"/>
            </a:pPr>
            <a:r>
              <a:rPr lang="en-US" sz="1200" b="0" dirty="0">
                <a:solidFill>
                  <a:schemeClr val="bg1"/>
                </a:solidFill>
                <a:latin typeface="Poppins"/>
                <a:ea typeface="Poppins"/>
                <a:cs typeface="Poppins"/>
                <a:sym typeface="Poppins"/>
              </a:rPr>
              <a:t>Individuals and families are safe and economically stable</a:t>
            </a:r>
          </a:p>
          <a:p>
            <a:pPr marL="182880" marR="0" lvl="0" indent="-182880" algn="l" rtl="0">
              <a:lnSpc>
                <a:spcPct val="100000"/>
              </a:lnSpc>
              <a:spcBef>
                <a:spcPts val="0"/>
              </a:spcBef>
              <a:spcAft>
                <a:spcPts val="600"/>
              </a:spcAft>
              <a:buClr>
                <a:schemeClr val="accent3"/>
              </a:buClr>
              <a:buSzPts val="1200"/>
              <a:buFont typeface="Wingdings" pitchFamily="2" charset="2"/>
              <a:buChar char="§"/>
            </a:pPr>
            <a:r>
              <a:rPr lang="en-US" sz="1200" b="0" dirty="0">
                <a:solidFill>
                  <a:schemeClr val="bg1"/>
                </a:solidFill>
                <a:latin typeface="Poppins"/>
                <a:ea typeface="Poppins"/>
                <a:cs typeface="Poppins"/>
                <a:sym typeface="Poppins"/>
              </a:rPr>
              <a:t>Families and the community value early learning and quality childcare</a:t>
            </a:r>
            <a:endParaRPr lang="en-US" sz="1200" dirty="0">
              <a:solidFill>
                <a:schemeClr val="bg1"/>
              </a:solidFill>
            </a:endParaRPr>
          </a:p>
        </p:txBody>
      </p:sp>
      <p:sp>
        <p:nvSpPr>
          <p:cNvPr id="19" name="TextBox 18">
            <a:extLst>
              <a:ext uri="{FF2B5EF4-FFF2-40B4-BE49-F238E27FC236}">
                <a16:creationId xmlns:a16="http://schemas.microsoft.com/office/drawing/2014/main" id="{B0533E4A-EFC7-D7B3-0903-C4D08176F4D6}"/>
              </a:ext>
            </a:extLst>
          </p:cNvPr>
          <p:cNvSpPr txBox="1"/>
          <p:nvPr/>
        </p:nvSpPr>
        <p:spPr>
          <a:xfrm>
            <a:off x="5268482" y="4812241"/>
            <a:ext cx="1318776" cy="338554"/>
          </a:xfrm>
          <a:prstGeom prst="rect">
            <a:avLst/>
          </a:prstGeom>
          <a:noFill/>
        </p:spPr>
        <p:txBody>
          <a:bodyPr wrap="square" lIns="0" rIns="91440" rtlCol="0">
            <a:spAutoFit/>
          </a:bodyPr>
          <a:lstStyle/>
          <a:p>
            <a:pPr algn="ctr">
              <a:spcAft>
                <a:spcPts val="600"/>
              </a:spcAft>
            </a:pPr>
            <a:r>
              <a:rPr lang="en-US" sz="1600" b="1" dirty="0">
                <a:solidFill>
                  <a:schemeClr val="bg1"/>
                </a:solidFill>
                <a:latin typeface="Archivo Black" panose="020B0A04020102020204" pitchFamily="34" charset="77"/>
              </a:rPr>
              <a:t>Results</a:t>
            </a:r>
          </a:p>
        </p:txBody>
      </p:sp>
      <p:sp>
        <p:nvSpPr>
          <p:cNvPr id="28" name="TextBox 27">
            <a:extLst>
              <a:ext uri="{FF2B5EF4-FFF2-40B4-BE49-F238E27FC236}">
                <a16:creationId xmlns:a16="http://schemas.microsoft.com/office/drawing/2014/main" id="{8338F498-66E1-EE8E-D89D-00C582116984}"/>
              </a:ext>
            </a:extLst>
          </p:cNvPr>
          <p:cNvSpPr txBox="1"/>
          <p:nvPr/>
        </p:nvSpPr>
        <p:spPr>
          <a:xfrm>
            <a:off x="4299602" y="2669569"/>
            <a:ext cx="1318776" cy="338554"/>
          </a:xfrm>
          <a:prstGeom prst="rect">
            <a:avLst/>
          </a:prstGeom>
          <a:noFill/>
        </p:spPr>
        <p:txBody>
          <a:bodyPr wrap="square" lIns="0" rIns="91440" rtlCol="0">
            <a:spAutoFit/>
          </a:bodyPr>
          <a:lstStyle/>
          <a:p>
            <a:pPr algn="ctr">
              <a:spcAft>
                <a:spcPts val="600"/>
              </a:spcAft>
            </a:pPr>
            <a:r>
              <a:rPr lang="en-US" sz="1600" b="1" dirty="0">
                <a:solidFill>
                  <a:schemeClr val="accent2"/>
                </a:solidFill>
                <a:latin typeface="Archivo Black" panose="020B0A04020102020204" pitchFamily="34" charset="77"/>
              </a:rPr>
              <a:t>Priorities</a:t>
            </a:r>
          </a:p>
        </p:txBody>
      </p:sp>
      <p:sp>
        <p:nvSpPr>
          <p:cNvPr id="29" name="TextBox 28">
            <a:extLst>
              <a:ext uri="{FF2B5EF4-FFF2-40B4-BE49-F238E27FC236}">
                <a16:creationId xmlns:a16="http://schemas.microsoft.com/office/drawing/2014/main" id="{69844581-A8B7-D898-B798-956C2B1B7605}"/>
              </a:ext>
            </a:extLst>
          </p:cNvPr>
          <p:cNvSpPr txBox="1"/>
          <p:nvPr/>
        </p:nvSpPr>
        <p:spPr>
          <a:xfrm>
            <a:off x="5289007" y="590437"/>
            <a:ext cx="1318776" cy="338554"/>
          </a:xfrm>
          <a:prstGeom prst="rect">
            <a:avLst/>
          </a:prstGeom>
          <a:noFill/>
        </p:spPr>
        <p:txBody>
          <a:bodyPr wrap="square" lIns="0" rIns="91440" rtlCol="0">
            <a:spAutoFit/>
          </a:bodyPr>
          <a:lstStyle/>
          <a:p>
            <a:pPr algn="ctr">
              <a:spcAft>
                <a:spcPts val="600"/>
              </a:spcAft>
            </a:pPr>
            <a:r>
              <a:rPr lang="en-US" sz="1600" b="1" dirty="0">
                <a:solidFill>
                  <a:schemeClr val="accent3"/>
                </a:solidFill>
                <a:latin typeface="Archivo Black" panose="020B0A04020102020204" pitchFamily="34" charset="77"/>
              </a:rPr>
              <a:t>Vision</a:t>
            </a:r>
          </a:p>
        </p:txBody>
      </p:sp>
      <p:sp>
        <p:nvSpPr>
          <p:cNvPr id="30" name="TextBox 29">
            <a:extLst>
              <a:ext uri="{FF2B5EF4-FFF2-40B4-BE49-F238E27FC236}">
                <a16:creationId xmlns:a16="http://schemas.microsoft.com/office/drawing/2014/main" id="{C9E236D6-B31C-E9DA-6E40-4FBA553E910E}"/>
              </a:ext>
            </a:extLst>
          </p:cNvPr>
          <p:cNvSpPr txBox="1"/>
          <p:nvPr/>
        </p:nvSpPr>
        <p:spPr>
          <a:xfrm>
            <a:off x="9172527" y="590437"/>
            <a:ext cx="1318776" cy="338554"/>
          </a:xfrm>
          <a:prstGeom prst="rect">
            <a:avLst/>
          </a:prstGeom>
          <a:noFill/>
        </p:spPr>
        <p:txBody>
          <a:bodyPr wrap="square" lIns="0" rIns="91440" rtlCol="0">
            <a:spAutoFit/>
          </a:bodyPr>
          <a:lstStyle/>
          <a:p>
            <a:pPr algn="ctr">
              <a:spcAft>
                <a:spcPts val="600"/>
              </a:spcAft>
            </a:pPr>
            <a:r>
              <a:rPr lang="en-US" sz="1600" b="1" dirty="0">
                <a:solidFill>
                  <a:schemeClr val="accent3"/>
                </a:solidFill>
                <a:latin typeface="Archivo Black" panose="020B0A04020102020204" pitchFamily="34" charset="77"/>
              </a:rPr>
              <a:t>Mission</a:t>
            </a:r>
          </a:p>
        </p:txBody>
      </p:sp>
      <p:sp>
        <p:nvSpPr>
          <p:cNvPr id="43" name="Text Placeholder 7">
            <a:extLst>
              <a:ext uri="{FF2B5EF4-FFF2-40B4-BE49-F238E27FC236}">
                <a16:creationId xmlns:a16="http://schemas.microsoft.com/office/drawing/2014/main" id="{0F83076F-262B-D2E1-C19B-52EDC6F521DE}"/>
              </a:ext>
            </a:extLst>
          </p:cNvPr>
          <p:cNvSpPr txBox="1">
            <a:spLocks/>
          </p:cNvSpPr>
          <p:nvPr/>
        </p:nvSpPr>
        <p:spPr>
          <a:xfrm>
            <a:off x="494951" y="2635036"/>
            <a:ext cx="3306892" cy="1587928"/>
          </a:xfrm>
          <a:prstGeom prst="rect">
            <a:avLst/>
          </a:prstGeom>
        </p:spPr>
        <p:txBody>
          <a:bodyPr/>
          <a:lstStyle>
            <a:lvl1pPr marL="0"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1pPr>
            <a:lvl2pPr marL="609585"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2pPr>
            <a:lvl3pPr marL="1219170"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3pPr>
            <a:lvl4pPr marL="1828755"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4pPr>
            <a:lvl5pPr marL="2438339" indent="0" algn="l" rtl="0" eaLnBrk="0" fontAlgn="base" hangingPunct="0">
              <a:spcBef>
                <a:spcPct val="20000"/>
              </a:spcBef>
              <a:spcAft>
                <a:spcPct val="0"/>
              </a:spcAft>
              <a:buFontTx/>
              <a:buNone/>
              <a:defRPr sz="1600" kern="1200">
                <a:solidFill>
                  <a:schemeClr val="tx1"/>
                </a:solidFill>
                <a:latin typeface="Poppins" pitchFamily="2" charset="77"/>
                <a:ea typeface="+mn-ea"/>
                <a:cs typeface="Poppins" pitchFamily="2" charset="77"/>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4400" b="1" dirty="0">
                <a:solidFill>
                  <a:schemeClr val="accent1"/>
                </a:solidFill>
                <a:latin typeface="Archivo Black" panose="020B0A04020102020204" pitchFamily="34" charset="77"/>
              </a:rPr>
              <a:t>Theory of Change</a:t>
            </a:r>
          </a:p>
        </p:txBody>
      </p:sp>
    </p:spTree>
    <p:extLst>
      <p:ext uri="{BB962C8B-B14F-4D97-AF65-F5344CB8AC3E}">
        <p14:creationId xmlns:p14="http://schemas.microsoft.com/office/powerpoint/2010/main" val="257044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B85F32F-3A21-77D3-D44C-18D90CD90243}"/>
              </a:ext>
            </a:extLst>
          </p:cNvPr>
          <p:cNvSpPr/>
          <p:nvPr/>
        </p:nvSpPr>
        <p:spPr>
          <a:xfrm>
            <a:off x="1775520" y="987008"/>
            <a:ext cx="10416280" cy="90598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oogle Shape;96;p51">
            <a:extLst>
              <a:ext uri="{FF2B5EF4-FFF2-40B4-BE49-F238E27FC236}">
                <a16:creationId xmlns:a16="http://schemas.microsoft.com/office/drawing/2014/main" id="{2595E8AF-CA55-5306-5793-8BB4ED4C089B}"/>
              </a:ext>
            </a:extLst>
          </p:cNvPr>
          <p:cNvGrpSpPr/>
          <p:nvPr/>
        </p:nvGrpSpPr>
        <p:grpSpPr>
          <a:xfrm>
            <a:off x="-33697" y="4713198"/>
            <a:ext cx="2086626" cy="2144802"/>
            <a:chOff x="2952146" y="3543027"/>
            <a:chExt cx="2189534" cy="2144802"/>
          </a:xfrm>
        </p:grpSpPr>
        <p:pic>
          <p:nvPicPr>
            <p:cNvPr id="3" name="Google Shape;97;p51">
              <a:extLst>
                <a:ext uri="{FF2B5EF4-FFF2-40B4-BE49-F238E27FC236}">
                  <a16:creationId xmlns:a16="http://schemas.microsoft.com/office/drawing/2014/main" id="{33CF3E49-5E0C-566B-11EC-10424E04890D}"/>
                </a:ext>
              </a:extLst>
            </p:cNvPr>
            <p:cNvPicPr preferRelativeResize="0"/>
            <p:nvPr/>
          </p:nvPicPr>
          <p:blipFill rotWithShape="1">
            <a:blip r:embed="rId3">
              <a:alphaModFix/>
            </a:blip>
            <a:srcRect l="4436" t="8857" b="21524"/>
            <a:stretch/>
          </p:blipFill>
          <p:spPr>
            <a:xfrm>
              <a:off x="2952146" y="4079073"/>
              <a:ext cx="2188425" cy="1608756"/>
            </a:xfrm>
            <a:prstGeom prst="rect">
              <a:avLst/>
            </a:prstGeom>
            <a:gradFill>
              <a:gsLst>
                <a:gs pos="0">
                  <a:schemeClr val="lt1"/>
                </a:gs>
                <a:gs pos="74000">
                  <a:srgbClr val="B3B3B3"/>
                </a:gs>
                <a:gs pos="83000">
                  <a:srgbClr val="B3B3B3"/>
                </a:gs>
                <a:gs pos="100000">
                  <a:srgbClr val="CCCCCC"/>
                </a:gs>
              </a:gsLst>
              <a:lin ang="5400000" scaled="0"/>
            </a:gradFill>
            <a:ln>
              <a:noFill/>
            </a:ln>
          </p:spPr>
        </p:pic>
        <p:sp>
          <p:nvSpPr>
            <p:cNvPr id="4" name="Google Shape;98;p51">
              <a:extLst>
                <a:ext uri="{FF2B5EF4-FFF2-40B4-BE49-F238E27FC236}">
                  <a16:creationId xmlns:a16="http://schemas.microsoft.com/office/drawing/2014/main" id="{A31F1927-3F10-8E1D-F20F-937E7A045447}"/>
                </a:ext>
              </a:extLst>
            </p:cNvPr>
            <p:cNvSpPr/>
            <p:nvPr/>
          </p:nvSpPr>
          <p:spPr>
            <a:xfrm>
              <a:off x="2974313" y="3543027"/>
              <a:ext cx="2167367" cy="1893815"/>
            </a:xfrm>
            <a:prstGeom prst="rect">
              <a:avLst/>
            </a:prstGeom>
            <a:gradFill>
              <a:gsLst>
                <a:gs pos="0">
                  <a:schemeClr val="lt1"/>
                </a:gs>
                <a:gs pos="31000">
                  <a:schemeClr val="lt1"/>
                </a:gs>
                <a:gs pos="100000">
                  <a:srgbClr val="CCCCCC">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1F1F"/>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6" name="Google Shape;100;p51">
            <a:extLst>
              <a:ext uri="{FF2B5EF4-FFF2-40B4-BE49-F238E27FC236}">
                <a16:creationId xmlns:a16="http://schemas.microsoft.com/office/drawing/2014/main" id="{0E90D404-8176-A8A5-3AFC-DA63633BAAC7}"/>
              </a:ext>
            </a:extLst>
          </p:cNvPr>
          <p:cNvSpPr/>
          <p:nvPr/>
        </p:nvSpPr>
        <p:spPr>
          <a:xfrm>
            <a:off x="2040350" y="1962700"/>
            <a:ext cx="10169400" cy="3875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Arial"/>
              <a:ea typeface="Arial"/>
              <a:cs typeface="Arial"/>
              <a:sym typeface="Arial"/>
            </a:endParaRPr>
          </a:p>
        </p:txBody>
      </p:sp>
      <p:sp>
        <p:nvSpPr>
          <p:cNvPr id="7" name="Google Shape;101;p51">
            <a:extLst>
              <a:ext uri="{FF2B5EF4-FFF2-40B4-BE49-F238E27FC236}">
                <a16:creationId xmlns:a16="http://schemas.microsoft.com/office/drawing/2014/main" id="{9D0C7977-B1CB-36E6-650F-98E17E57710D}"/>
              </a:ext>
            </a:extLst>
          </p:cNvPr>
          <p:cNvSpPr txBox="1"/>
          <p:nvPr/>
        </p:nvSpPr>
        <p:spPr>
          <a:xfrm>
            <a:off x="2040349" y="193809"/>
            <a:ext cx="9240227" cy="47037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6FB8"/>
              </a:buClr>
              <a:buSzPts val="2400"/>
              <a:buFont typeface="Arial Black"/>
              <a:buNone/>
            </a:pPr>
            <a:r>
              <a:rPr lang="en-US" sz="2400" b="1" u="none" strike="noStrike" cap="none" dirty="0">
                <a:solidFill>
                  <a:srgbClr val="4C0C75"/>
                </a:solidFill>
                <a:latin typeface="Archivo Black" panose="020B0A04020102020204" pitchFamily="34" charset="77"/>
                <a:ea typeface="Poppins"/>
                <a:cs typeface="Poppins"/>
                <a:sym typeface="Poppins"/>
              </a:rPr>
              <a:t>Kingdom Kare, Inc. Strategic Roadmap  |  2023-2025</a:t>
            </a:r>
            <a:endParaRPr sz="1400" b="1" u="none" strike="noStrike" cap="none" dirty="0">
              <a:solidFill>
                <a:srgbClr val="4C0C75"/>
              </a:solidFill>
              <a:latin typeface="Archivo Black" panose="020B0A04020102020204" pitchFamily="34" charset="77"/>
              <a:ea typeface="Poppins"/>
              <a:cs typeface="Poppins"/>
              <a:sym typeface="Poppins"/>
            </a:endParaRPr>
          </a:p>
        </p:txBody>
      </p:sp>
      <p:sp>
        <p:nvSpPr>
          <p:cNvPr id="8" name="Google Shape;102;p51">
            <a:extLst>
              <a:ext uri="{FF2B5EF4-FFF2-40B4-BE49-F238E27FC236}">
                <a16:creationId xmlns:a16="http://schemas.microsoft.com/office/drawing/2014/main" id="{2E812C32-FCF3-A866-C99A-EC9B87D690C1}"/>
              </a:ext>
            </a:extLst>
          </p:cNvPr>
          <p:cNvSpPr/>
          <p:nvPr/>
        </p:nvSpPr>
        <p:spPr>
          <a:xfrm>
            <a:off x="2398856" y="1347824"/>
            <a:ext cx="3198238" cy="399923"/>
          </a:xfrm>
          <a:custGeom>
            <a:avLst/>
            <a:gdLst/>
            <a:ahLst/>
            <a:cxnLst/>
            <a:rect l="l" t="t" r="r" b="b"/>
            <a:pathLst>
              <a:path w="5782731" h="626648" extrusionOk="0">
                <a:moveTo>
                  <a:pt x="0" y="0"/>
                </a:moveTo>
                <a:lnTo>
                  <a:pt x="5782731" y="0"/>
                </a:lnTo>
                <a:lnTo>
                  <a:pt x="5782731" y="626648"/>
                </a:lnTo>
                <a:lnTo>
                  <a:pt x="0" y="626648"/>
                </a:lnTo>
                <a:lnTo>
                  <a:pt x="0" y="0"/>
                </a:lnTo>
                <a:close/>
              </a:path>
            </a:pathLst>
          </a:custGeom>
          <a:noFill/>
          <a:ln>
            <a:noFill/>
          </a:ln>
        </p:spPr>
        <p:txBody>
          <a:bodyPr spcFirstLastPara="1" wrap="square" lIns="53775" tIns="0" rIns="53775" bIns="53775" anchor="ctr" anchorCtr="0">
            <a:noAutofit/>
          </a:bodyPr>
          <a:lstStyle/>
          <a:p>
            <a:pPr marL="457200" marR="0" lvl="1" indent="0" algn="ctr" rtl="0">
              <a:lnSpc>
                <a:spcPct val="90000"/>
              </a:lnSpc>
              <a:spcBef>
                <a:spcPts val="0"/>
              </a:spcBef>
              <a:spcAft>
                <a:spcPts val="0"/>
              </a:spcAft>
              <a:buClr>
                <a:srgbClr val="3F3F3F"/>
              </a:buClr>
              <a:buSzPts val="1400"/>
              <a:buFont typeface="Calibri"/>
              <a:buNone/>
            </a:pPr>
            <a:endParaRPr sz="1300" b="1" i="0" u="none" strike="noStrike" cap="none">
              <a:solidFill>
                <a:srgbClr val="262626"/>
              </a:solidFill>
              <a:latin typeface="Calibri"/>
              <a:ea typeface="Calibri"/>
              <a:cs typeface="Calibri"/>
              <a:sym typeface="Calibri"/>
            </a:endParaRPr>
          </a:p>
        </p:txBody>
      </p:sp>
      <p:sp>
        <p:nvSpPr>
          <p:cNvPr id="9" name="Google Shape;103;p51">
            <a:extLst>
              <a:ext uri="{FF2B5EF4-FFF2-40B4-BE49-F238E27FC236}">
                <a16:creationId xmlns:a16="http://schemas.microsoft.com/office/drawing/2014/main" id="{F4B8725F-7DEC-2F6A-BCF6-507D6CF1AB0E}"/>
              </a:ext>
            </a:extLst>
          </p:cNvPr>
          <p:cNvSpPr txBox="1"/>
          <p:nvPr/>
        </p:nvSpPr>
        <p:spPr>
          <a:xfrm>
            <a:off x="2127809" y="5088972"/>
            <a:ext cx="3204900" cy="1037562"/>
          </a:xfrm>
          <a:prstGeom prst="rect">
            <a:avLst/>
          </a:prstGeom>
          <a:noFill/>
          <a:ln>
            <a:noFill/>
          </a:ln>
        </p:spPr>
        <p:txBody>
          <a:bodyPr spcFirstLastPara="1" wrap="square" lIns="91425" tIns="0" rIns="91425" bIns="45700" anchor="t" anchorCtr="0">
            <a:noAutofit/>
          </a:bodyPr>
          <a:lstStyle/>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rPr>
              <a:t>25 % increase in enrollment across programs</a:t>
            </a:r>
            <a:endParaRPr sz="1100" b="0" i="0" u="none" strike="noStrike" cap="none" dirty="0">
              <a:solidFill>
                <a:srgbClr val="262626"/>
              </a:solidFill>
              <a:latin typeface="Poppins"/>
              <a:ea typeface="Poppins"/>
              <a:cs typeface="Poppins"/>
              <a:sym typeface="Poppins"/>
            </a:endParaRPr>
          </a:p>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rPr>
              <a:t>Increase social media presence by 30%</a:t>
            </a:r>
            <a:endParaRPr sz="1100" b="0" i="0" u="none" strike="noStrike" cap="none" dirty="0">
              <a:solidFill>
                <a:srgbClr val="262626"/>
              </a:solidFill>
              <a:latin typeface="Poppins"/>
              <a:ea typeface="Poppins"/>
              <a:cs typeface="Poppins"/>
              <a:sym typeface="Poppins"/>
            </a:endParaRPr>
          </a:p>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rPr>
              <a:t>30% increase in </a:t>
            </a:r>
            <a:r>
              <a:rPr lang="en-US" sz="1100" dirty="0">
                <a:solidFill>
                  <a:srgbClr val="262626"/>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traditional marketing</a:t>
            </a:r>
            <a:r>
              <a:rPr lang="en-US" sz="1100" dirty="0">
                <a:solidFill>
                  <a:srgbClr val="262626"/>
                </a:solidFill>
                <a:latin typeface="Poppins"/>
                <a:ea typeface="Poppins"/>
                <a:cs typeface="Poppins"/>
                <a:sym typeface="Poppins"/>
              </a:rPr>
              <a:t> tactics </a:t>
            </a:r>
            <a:endParaRPr sz="1100" b="0" i="0" u="none" strike="noStrike" cap="none" dirty="0">
              <a:solidFill>
                <a:srgbClr val="262626"/>
              </a:solidFill>
              <a:latin typeface="Poppins"/>
              <a:ea typeface="Poppins"/>
              <a:cs typeface="Poppins"/>
              <a:sym typeface="Poppins"/>
            </a:endParaRPr>
          </a:p>
        </p:txBody>
      </p:sp>
      <p:cxnSp>
        <p:nvCxnSpPr>
          <p:cNvPr id="10" name="Google Shape;104;p51">
            <a:extLst>
              <a:ext uri="{FF2B5EF4-FFF2-40B4-BE49-F238E27FC236}">
                <a16:creationId xmlns:a16="http://schemas.microsoft.com/office/drawing/2014/main" id="{9E657189-7EA9-7B16-E4A5-C84E0D48842E}"/>
              </a:ext>
            </a:extLst>
          </p:cNvPr>
          <p:cNvCxnSpPr/>
          <p:nvPr/>
        </p:nvCxnSpPr>
        <p:spPr>
          <a:xfrm>
            <a:off x="5288383" y="2007544"/>
            <a:ext cx="10500" cy="4745700"/>
          </a:xfrm>
          <a:prstGeom prst="straightConnector1">
            <a:avLst/>
          </a:prstGeom>
          <a:noFill/>
          <a:ln w="9525" cap="flat" cmpd="sng">
            <a:solidFill>
              <a:srgbClr val="D0CECE"/>
            </a:solidFill>
            <a:prstDash val="solid"/>
            <a:miter lim="800000"/>
            <a:headEnd type="none" w="sm" len="sm"/>
            <a:tailEnd type="none" w="sm" len="sm"/>
          </a:ln>
        </p:spPr>
      </p:cxnSp>
      <p:sp>
        <p:nvSpPr>
          <p:cNvPr id="11" name="Google Shape;105;p51">
            <a:extLst>
              <a:ext uri="{FF2B5EF4-FFF2-40B4-BE49-F238E27FC236}">
                <a16:creationId xmlns:a16="http://schemas.microsoft.com/office/drawing/2014/main" id="{1239842C-FB50-17CF-2074-B507D84EB87E}"/>
              </a:ext>
            </a:extLst>
          </p:cNvPr>
          <p:cNvSpPr/>
          <p:nvPr/>
        </p:nvSpPr>
        <p:spPr>
          <a:xfrm>
            <a:off x="5924152" y="1361449"/>
            <a:ext cx="3204915" cy="496641"/>
          </a:xfrm>
          <a:custGeom>
            <a:avLst/>
            <a:gdLst/>
            <a:ahLst/>
            <a:cxnLst/>
            <a:rect l="l" t="t" r="r" b="b"/>
            <a:pathLst>
              <a:path w="5782731" h="626648" extrusionOk="0">
                <a:moveTo>
                  <a:pt x="0" y="0"/>
                </a:moveTo>
                <a:lnTo>
                  <a:pt x="5782731" y="0"/>
                </a:lnTo>
                <a:lnTo>
                  <a:pt x="5782731" y="626648"/>
                </a:lnTo>
                <a:lnTo>
                  <a:pt x="0" y="626648"/>
                </a:lnTo>
                <a:lnTo>
                  <a:pt x="0" y="0"/>
                </a:lnTo>
                <a:close/>
              </a:path>
            </a:pathLst>
          </a:custGeom>
          <a:noFill/>
          <a:ln>
            <a:noFill/>
          </a:ln>
        </p:spPr>
        <p:txBody>
          <a:bodyPr spcFirstLastPara="1" wrap="square" lIns="53775" tIns="0" rIns="53775" bIns="53775" anchor="ctr" anchorCtr="0">
            <a:noAutofit/>
          </a:bodyPr>
          <a:lstStyle/>
          <a:p>
            <a:pPr marL="0" marR="0" lvl="0" indent="0" algn="ctr" rtl="0">
              <a:lnSpc>
                <a:spcPct val="100000"/>
              </a:lnSpc>
              <a:spcBef>
                <a:spcPts val="0"/>
              </a:spcBef>
              <a:spcAft>
                <a:spcPts val="0"/>
              </a:spcAft>
              <a:buClr>
                <a:srgbClr val="FFFFFF"/>
              </a:buClr>
              <a:buSzPts val="1300"/>
              <a:buFont typeface="Calibri"/>
              <a:buNone/>
            </a:pPr>
            <a:endParaRPr sz="1300" b="1" i="0" u="none" strike="noStrike" cap="none">
              <a:solidFill>
                <a:srgbClr val="262626"/>
              </a:solidFill>
              <a:latin typeface="Calibri"/>
              <a:ea typeface="Calibri"/>
              <a:cs typeface="Calibri"/>
              <a:sym typeface="Calibri"/>
            </a:endParaRPr>
          </a:p>
        </p:txBody>
      </p:sp>
      <p:sp>
        <p:nvSpPr>
          <p:cNvPr id="12" name="Google Shape;106;p51">
            <a:extLst>
              <a:ext uri="{FF2B5EF4-FFF2-40B4-BE49-F238E27FC236}">
                <a16:creationId xmlns:a16="http://schemas.microsoft.com/office/drawing/2014/main" id="{3EC9D163-198B-374D-3B34-B40E3910E7B6}"/>
              </a:ext>
            </a:extLst>
          </p:cNvPr>
          <p:cNvSpPr txBox="1"/>
          <p:nvPr/>
        </p:nvSpPr>
        <p:spPr>
          <a:xfrm>
            <a:off x="2068200" y="2071195"/>
            <a:ext cx="3204900" cy="2685310"/>
          </a:xfrm>
          <a:prstGeom prst="rect">
            <a:avLst/>
          </a:prstGeom>
          <a:noFill/>
          <a:ln>
            <a:noFill/>
          </a:ln>
        </p:spPr>
        <p:txBody>
          <a:bodyPr spcFirstLastPara="1" wrap="square" lIns="91425" tIns="45700" rIns="91425" bIns="45700" anchor="t" anchorCtr="0">
            <a:spAutoFit/>
          </a:bodyPr>
          <a:lstStyle/>
          <a:p>
            <a:pPr marL="9525" marR="0" lvl="1" indent="0" algn="ctr" rtl="0">
              <a:lnSpc>
                <a:spcPct val="100000"/>
              </a:lnSpc>
              <a:spcBef>
                <a:spcPts val="0"/>
              </a:spcBef>
              <a:spcAft>
                <a:spcPts val="0"/>
              </a:spcAft>
              <a:buClr>
                <a:srgbClr val="3F3F3F"/>
              </a:buClr>
              <a:buSzPts val="980"/>
              <a:buFont typeface="Calibri"/>
              <a:buNone/>
            </a:pPr>
            <a:r>
              <a:rPr lang="en-US" sz="1200" b="1" dirty="0">
                <a:solidFill>
                  <a:srgbClr val="4C0C75"/>
                </a:solidFill>
                <a:latin typeface="Poppins"/>
                <a:ea typeface="Poppins"/>
                <a:cs typeface="Poppins"/>
                <a:sym typeface="Poppins"/>
              </a:rPr>
              <a:t>Elevating</a:t>
            </a:r>
            <a:r>
              <a:rPr lang="en-US" sz="1200" b="1" i="0" u="none" strike="noStrike" cap="none" dirty="0">
                <a:solidFill>
                  <a:srgbClr val="4C0C75"/>
                </a:solidFill>
                <a:latin typeface="Poppins"/>
                <a:ea typeface="Poppins"/>
                <a:cs typeface="Poppins"/>
                <a:sym typeface="Poppins"/>
              </a:rPr>
              <a:t> our voice and visibility </a:t>
            </a:r>
            <a:br>
              <a:rPr lang="en-US" sz="1200" b="1" i="0" u="none" strike="noStrike" cap="none" dirty="0">
                <a:solidFill>
                  <a:srgbClr val="4C0C75"/>
                </a:solidFill>
                <a:latin typeface="Poppins"/>
                <a:ea typeface="Poppins"/>
                <a:cs typeface="Poppins"/>
                <a:sym typeface="Poppins"/>
              </a:rPr>
            </a:br>
            <a:r>
              <a:rPr lang="en-US" sz="1200" i="0" u="none" strike="noStrike" cap="none" dirty="0">
                <a:solidFill>
                  <a:srgbClr val="4C0C75"/>
                </a:solidFill>
                <a:latin typeface="Poppins"/>
                <a:ea typeface="Poppins"/>
                <a:cs typeface="Poppins"/>
                <a:sym typeface="Poppins"/>
              </a:rPr>
              <a:t>in support of </a:t>
            </a:r>
            <a:r>
              <a:rPr lang="en-US" sz="1200" dirty="0">
                <a:solidFill>
                  <a:srgbClr val="4C0C75"/>
                </a:solidFill>
                <a:latin typeface="Poppins"/>
                <a:ea typeface="Poppins"/>
                <a:cs typeface="Poppins"/>
                <a:sym typeface="Poppins"/>
              </a:rPr>
              <a:t>everyone</a:t>
            </a:r>
            <a:r>
              <a:rPr lang="en-US" sz="1200" i="0" u="none" strike="noStrike" cap="none" dirty="0">
                <a:solidFill>
                  <a:srgbClr val="4C0C75"/>
                </a:solidFill>
                <a:latin typeface="Poppins"/>
                <a:ea typeface="Poppins"/>
                <a:cs typeface="Poppins"/>
                <a:sym typeface="Poppins"/>
              </a:rPr>
              <a:t> we serve and our organization</a:t>
            </a:r>
            <a:endParaRPr sz="1200" b="0" i="0" u="none" strike="noStrike" cap="none" dirty="0">
              <a:solidFill>
                <a:srgbClr val="4C0C75"/>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1400"/>
              <a:buFont typeface="Arial"/>
              <a:buNone/>
            </a:pPr>
            <a:endParaRPr sz="100" b="0" i="0" u="none" strike="noStrike" cap="none" dirty="0">
              <a:solidFill>
                <a:srgbClr val="262626"/>
              </a:solidFill>
              <a:latin typeface="Poppins"/>
              <a:ea typeface="Poppins"/>
              <a:cs typeface="Poppins"/>
              <a:sym typeface="Poppins"/>
            </a:endParaRPr>
          </a:p>
          <a:p>
            <a:pPr marL="109728" lvl="1" indent="-109728" algn="l" rtl="0">
              <a:spcBef>
                <a:spcPts val="600"/>
              </a:spcBef>
              <a:spcAft>
                <a:spcPts val="0"/>
              </a:spcAft>
              <a:buClr>
                <a:schemeClr val="accent2"/>
              </a:buClr>
              <a:buSzPts val="1100"/>
              <a:buFont typeface="Arial" panose="020B0604020202020204" pitchFamily="34" charset="0"/>
              <a:buChar char="•"/>
            </a:pPr>
            <a:r>
              <a:rPr lang="en-US" sz="1100" dirty="0">
                <a:solidFill>
                  <a:srgbClr val="262626"/>
                </a:solidFill>
                <a:latin typeface="Poppins"/>
                <a:ea typeface="Poppins"/>
                <a:cs typeface="Poppins"/>
                <a:sym typeface="Poppins"/>
              </a:rPr>
              <a:t>Build capacity to support marketing, branding and communications </a:t>
            </a:r>
            <a:endParaRPr sz="1100" dirty="0">
              <a:solidFill>
                <a:srgbClr val="262626"/>
              </a:solidFill>
              <a:latin typeface="Poppins"/>
              <a:ea typeface="Poppins"/>
              <a:cs typeface="Poppins"/>
              <a:sym typeface="Poppins"/>
            </a:endParaRPr>
          </a:p>
          <a:p>
            <a:pPr marL="109728" marR="0" lvl="1" indent="-109728" algn="l" rtl="0">
              <a:lnSpc>
                <a:spcPct val="100000"/>
              </a:lnSpc>
              <a:spcBef>
                <a:spcPts val="0"/>
              </a:spcBef>
              <a:spcAft>
                <a:spcPts val="0"/>
              </a:spcAft>
              <a:buClr>
                <a:schemeClr val="accent2"/>
              </a:buClr>
              <a:buSzPts val="1100"/>
              <a:buFont typeface="Arial" panose="020B0604020202020204" pitchFamily="34" charset="0"/>
              <a:buChar char="•"/>
            </a:pPr>
            <a:r>
              <a:rPr lang="en-US" sz="1100" dirty="0">
                <a:solidFill>
                  <a:srgbClr val="262626"/>
                </a:solidFill>
                <a:latin typeface="Poppins"/>
                <a:ea typeface="Poppins"/>
                <a:cs typeface="Poppins"/>
                <a:sym typeface="Poppins"/>
              </a:rPr>
              <a:t>Evaluate potential rebranding of the childcare center</a:t>
            </a:r>
            <a:endParaRPr sz="1100" dirty="0">
              <a:solidFill>
                <a:srgbClr val="262626"/>
              </a:solidFill>
              <a:latin typeface="Poppins"/>
              <a:ea typeface="Poppins"/>
              <a:cs typeface="Poppins"/>
              <a:sym typeface="Poppins"/>
            </a:endParaRPr>
          </a:p>
          <a:p>
            <a:pPr marL="109728" marR="0" lvl="1" indent="-109728" algn="l" rtl="0">
              <a:lnSpc>
                <a:spcPct val="100000"/>
              </a:lnSpc>
              <a:spcBef>
                <a:spcPts val="0"/>
              </a:spcBef>
              <a:spcAft>
                <a:spcPts val="0"/>
              </a:spcAft>
              <a:buClr>
                <a:schemeClr val="accent2"/>
              </a:buClr>
              <a:buSzPts val="1100"/>
              <a:buFont typeface="Arial" panose="020B0604020202020204" pitchFamily="34" charset="0"/>
              <a:buChar char="•"/>
            </a:pPr>
            <a:r>
              <a:rPr lang="en-US" sz="1100" spc="-30" dirty="0">
                <a:solidFill>
                  <a:srgbClr val="262626"/>
                </a:solidFill>
                <a:latin typeface="Poppins"/>
                <a:ea typeface="Poppins"/>
                <a:cs typeface="Poppins"/>
                <a:sym typeface="Poppins"/>
              </a:rPr>
              <a:t>Develop and implement a communications and marketing plan to promote existing and new programs and services </a:t>
            </a:r>
            <a:endParaRPr sz="1100" spc="-30" dirty="0">
              <a:solidFill>
                <a:srgbClr val="262626"/>
              </a:solidFill>
              <a:latin typeface="Poppins"/>
              <a:ea typeface="Poppins"/>
              <a:cs typeface="Poppins"/>
              <a:sym typeface="Poppins"/>
            </a:endParaRPr>
          </a:p>
          <a:p>
            <a:pPr marL="109728" marR="0" lvl="1" indent="-109728" algn="l" rtl="0">
              <a:lnSpc>
                <a:spcPct val="100000"/>
              </a:lnSpc>
              <a:spcBef>
                <a:spcPts val="0"/>
              </a:spcBef>
              <a:spcAft>
                <a:spcPts val="0"/>
              </a:spcAft>
              <a:buClr>
                <a:schemeClr val="accent2"/>
              </a:buClr>
              <a:buSzPts val="1100"/>
              <a:buFont typeface="Arial" panose="020B0604020202020204" pitchFamily="34" charset="0"/>
              <a:buChar char="•"/>
            </a:pPr>
            <a:r>
              <a:rPr lang="en-US" sz="1100" dirty="0">
                <a:solidFill>
                  <a:srgbClr val="262626"/>
                </a:solidFill>
                <a:latin typeface="Poppins"/>
                <a:ea typeface="Poppins"/>
                <a:cs typeface="Poppins"/>
                <a:sym typeface="Poppins"/>
              </a:rPr>
              <a:t>Use partnerships to increase and deepen connections to community members</a:t>
            </a:r>
            <a:endParaRPr sz="1100" dirty="0">
              <a:latin typeface="Poppins"/>
              <a:ea typeface="Poppins"/>
              <a:cs typeface="Poppins"/>
              <a:sym typeface="Poppins"/>
            </a:endParaRPr>
          </a:p>
          <a:p>
            <a:pPr marL="109728" marR="0" lvl="1" indent="-109728" algn="l" rtl="0">
              <a:lnSpc>
                <a:spcPct val="100000"/>
              </a:lnSpc>
              <a:spcBef>
                <a:spcPts val="0"/>
              </a:spcBef>
              <a:spcAft>
                <a:spcPts val="0"/>
              </a:spcAft>
              <a:buClr>
                <a:schemeClr val="accent2"/>
              </a:buClr>
              <a:buSzPts val="1100"/>
              <a:buFont typeface="Arial" panose="020B0604020202020204" pitchFamily="34" charset="0"/>
              <a:buChar char="•"/>
            </a:pPr>
            <a:r>
              <a:rPr lang="en-US" sz="1100" dirty="0">
                <a:latin typeface="Poppins"/>
                <a:ea typeface="Poppins"/>
                <a:cs typeface="Poppins"/>
                <a:sym typeface="Poppins"/>
              </a:rPr>
              <a:t>Utilize Kingdom Kare’s facilities and  vehicles to increase awareness</a:t>
            </a:r>
            <a:endParaRPr sz="1100" dirty="0">
              <a:latin typeface="Poppins"/>
              <a:ea typeface="Poppins"/>
              <a:cs typeface="Poppins"/>
              <a:sym typeface="Poppins"/>
            </a:endParaRPr>
          </a:p>
        </p:txBody>
      </p:sp>
      <p:sp>
        <p:nvSpPr>
          <p:cNvPr id="13" name="Google Shape;107;p51">
            <a:extLst>
              <a:ext uri="{FF2B5EF4-FFF2-40B4-BE49-F238E27FC236}">
                <a16:creationId xmlns:a16="http://schemas.microsoft.com/office/drawing/2014/main" id="{875E8D6F-3446-95B6-525D-B2EF7A64609C}"/>
              </a:ext>
            </a:extLst>
          </p:cNvPr>
          <p:cNvSpPr txBox="1"/>
          <p:nvPr/>
        </p:nvSpPr>
        <p:spPr>
          <a:xfrm>
            <a:off x="5385955" y="2038236"/>
            <a:ext cx="3351000" cy="2777643"/>
          </a:xfrm>
          <a:prstGeom prst="rect">
            <a:avLst/>
          </a:prstGeom>
          <a:noFill/>
          <a:ln>
            <a:noFill/>
          </a:ln>
        </p:spPr>
        <p:txBody>
          <a:bodyPr spcFirstLastPara="1" wrap="square" lIns="91425" tIns="45700" rIns="91425" bIns="45700" anchor="t" anchorCtr="0">
            <a:spAutoFit/>
          </a:bodyPr>
          <a:lstStyle/>
          <a:p>
            <a:pPr marL="9525" marR="0" lvl="1" indent="0" algn="ctr" rtl="0">
              <a:lnSpc>
                <a:spcPct val="100000"/>
              </a:lnSpc>
              <a:spcBef>
                <a:spcPts val="0"/>
              </a:spcBef>
              <a:spcAft>
                <a:spcPts val="0"/>
              </a:spcAft>
              <a:buClr>
                <a:srgbClr val="3F3F3F"/>
              </a:buClr>
              <a:buSzPts val="980"/>
              <a:buFont typeface="Calibri"/>
              <a:buNone/>
            </a:pPr>
            <a:r>
              <a:rPr lang="en-US" sz="1200" b="1" spc="-30" dirty="0">
                <a:solidFill>
                  <a:srgbClr val="4C0C75"/>
                </a:solidFill>
                <a:latin typeface="Poppins"/>
                <a:ea typeface="Poppins"/>
                <a:cs typeface="Poppins"/>
                <a:sym typeface="Poppins"/>
              </a:rPr>
              <a:t>Expanding and enhancing</a:t>
            </a:r>
            <a:r>
              <a:rPr lang="en-US" sz="1200" b="1" i="0" u="none" strike="noStrike" cap="none" spc="-30" dirty="0">
                <a:solidFill>
                  <a:srgbClr val="4C0C75"/>
                </a:solidFill>
                <a:latin typeface="Poppins"/>
                <a:ea typeface="Poppins"/>
                <a:cs typeface="Poppins"/>
                <a:sym typeface="Poppins"/>
              </a:rPr>
              <a:t> direct support and programs </a:t>
            </a:r>
            <a:r>
              <a:rPr lang="en-US" sz="1200" i="0" u="none" strike="noStrike" cap="none" spc="-30" dirty="0">
                <a:solidFill>
                  <a:srgbClr val="4C0C75"/>
                </a:solidFill>
                <a:latin typeface="Poppins"/>
                <a:ea typeface="Poppins"/>
                <a:cs typeface="Poppins"/>
                <a:sym typeface="Poppins"/>
              </a:rPr>
              <a:t>for children, youth, and families across Anne Arundel County</a:t>
            </a:r>
            <a:endParaRPr sz="1200" i="0" u="none" strike="noStrike" cap="none" spc="-30" dirty="0">
              <a:solidFill>
                <a:srgbClr val="4C0C75"/>
              </a:solidFill>
              <a:latin typeface="Poppins"/>
              <a:ea typeface="Poppins"/>
              <a:cs typeface="Poppins"/>
              <a:sym typeface="Poppins"/>
            </a:endParaRPr>
          </a:p>
          <a:p>
            <a:pPr marL="0" marR="0" lvl="1" indent="0" algn="l" rtl="0">
              <a:lnSpc>
                <a:spcPct val="100000"/>
              </a:lnSpc>
              <a:spcBef>
                <a:spcPts val="0"/>
              </a:spcBef>
              <a:spcAft>
                <a:spcPts val="0"/>
              </a:spcAft>
              <a:buClr>
                <a:srgbClr val="000000"/>
              </a:buClr>
              <a:buSzPts val="1400"/>
              <a:buFont typeface="Arial"/>
              <a:buNone/>
            </a:pPr>
            <a:endParaRPr sz="100" b="0" i="0" u="none" strike="noStrike" cap="none" dirty="0">
              <a:solidFill>
                <a:srgbClr val="262626"/>
              </a:solidFill>
              <a:latin typeface="Poppins"/>
              <a:ea typeface="Poppins"/>
              <a:cs typeface="Poppins"/>
              <a:sym typeface="Poppins"/>
            </a:endParaRPr>
          </a:p>
          <a:p>
            <a:pPr marL="109728" marR="0" lvl="1" indent="-109728" algn="l" rtl="0">
              <a:lnSpc>
                <a:spcPct val="100000"/>
              </a:lnSpc>
              <a:spcBef>
                <a:spcPts val="600"/>
              </a:spcBef>
              <a:spcAft>
                <a:spcPts val="0"/>
              </a:spcAft>
              <a:buClr>
                <a:srgbClr val="CE3803"/>
              </a:buClr>
              <a:buSzPts val="1100"/>
              <a:buFont typeface="Arial" panose="020B0604020202020204" pitchFamily="34" charset="0"/>
              <a:buChar char="•"/>
            </a:pPr>
            <a:r>
              <a:rPr lang="en-US" sz="1100" dirty="0">
                <a:solidFill>
                  <a:srgbClr val="262626"/>
                </a:solidFill>
                <a:latin typeface="Poppins"/>
                <a:ea typeface="Poppins"/>
                <a:cs typeface="Poppins"/>
                <a:sym typeface="Poppins"/>
              </a:rPr>
              <a:t>Explore opening an additional family support and child care center </a:t>
            </a:r>
            <a:endParaRPr sz="1100" dirty="0">
              <a:solidFill>
                <a:srgbClr val="262626"/>
              </a:solidFill>
              <a:latin typeface="Poppins"/>
              <a:ea typeface="Poppins"/>
              <a:cs typeface="Poppins"/>
              <a:sym typeface="Poppins"/>
            </a:endParaRPr>
          </a:p>
          <a:p>
            <a:pPr marL="109728" marR="0" lvl="1" indent="-109728" algn="l" rtl="0">
              <a:lnSpc>
                <a:spcPct val="100000"/>
              </a:lnSpc>
              <a:spcBef>
                <a:spcPts val="0"/>
              </a:spcBef>
              <a:spcAft>
                <a:spcPts val="0"/>
              </a:spcAft>
              <a:buClr>
                <a:srgbClr val="CE3803"/>
              </a:buClr>
              <a:buSzPts val="1100"/>
              <a:buFont typeface="Arial" panose="020B0604020202020204" pitchFamily="34" charset="0"/>
              <a:buChar char="•"/>
            </a:pPr>
            <a:r>
              <a:rPr lang="en-US" sz="1100" dirty="0">
                <a:solidFill>
                  <a:srgbClr val="262626"/>
                </a:solidFill>
                <a:latin typeface="Poppins"/>
                <a:ea typeface="Poppins"/>
                <a:cs typeface="Poppins"/>
                <a:sym typeface="Poppins"/>
              </a:rPr>
              <a:t>Explore opportunities to open a transitional home for teen moms</a:t>
            </a:r>
            <a:endParaRPr sz="1100" dirty="0">
              <a:solidFill>
                <a:srgbClr val="262626"/>
              </a:solidFill>
              <a:latin typeface="Poppins"/>
              <a:ea typeface="Poppins"/>
              <a:cs typeface="Poppins"/>
              <a:sym typeface="Poppins"/>
            </a:endParaRPr>
          </a:p>
          <a:p>
            <a:pPr marL="109728" marR="0" lvl="1" indent="-109728" algn="l" rtl="0">
              <a:lnSpc>
                <a:spcPct val="100000"/>
              </a:lnSpc>
              <a:spcBef>
                <a:spcPts val="0"/>
              </a:spcBef>
              <a:spcAft>
                <a:spcPts val="0"/>
              </a:spcAft>
              <a:buClr>
                <a:srgbClr val="CE3803"/>
              </a:buClr>
              <a:buSzPts val="1100"/>
              <a:buFont typeface="Arial" panose="020B0604020202020204" pitchFamily="34" charset="0"/>
              <a:buChar char="•"/>
            </a:pPr>
            <a:r>
              <a:rPr lang="en-US" sz="1100" dirty="0">
                <a:solidFill>
                  <a:srgbClr val="262626"/>
                </a:solidFill>
                <a:latin typeface="Poppins"/>
                <a:ea typeface="Poppins"/>
                <a:cs typeface="Poppins"/>
                <a:sym typeface="Poppins"/>
              </a:rPr>
              <a:t>Expand behavioral support services for children</a:t>
            </a:r>
            <a:endParaRPr sz="1100" i="0" u="none" strike="noStrike" cap="none" dirty="0">
              <a:solidFill>
                <a:srgbClr val="000000"/>
              </a:solidFill>
              <a:latin typeface="Poppins"/>
              <a:ea typeface="Poppins"/>
              <a:cs typeface="Poppins"/>
              <a:sym typeface="Poppins"/>
            </a:endParaRPr>
          </a:p>
          <a:p>
            <a:pPr marL="109728" marR="0" lvl="1" indent="-109728" algn="l" rtl="0">
              <a:lnSpc>
                <a:spcPct val="100000"/>
              </a:lnSpc>
              <a:spcBef>
                <a:spcPts val="0"/>
              </a:spcBef>
              <a:spcAft>
                <a:spcPts val="0"/>
              </a:spcAft>
              <a:buClr>
                <a:srgbClr val="CE3803"/>
              </a:buClr>
              <a:buSzPts val="1100"/>
              <a:buFont typeface="Arial" panose="020B0604020202020204" pitchFamily="34" charset="0"/>
              <a:buChar char="•"/>
            </a:pPr>
            <a:r>
              <a:rPr lang="en-US" sz="1100" dirty="0">
                <a:solidFill>
                  <a:srgbClr val="262626"/>
                </a:solidFill>
                <a:latin typeface="Poppins"/>
                <a:ea typeface="Poppins"/>
                <a:cs typeface="Poppins"/>
                <a:sym typeface="Poppins"/>
              </a:rPr>
              <a:t>Increase workshops and classes that promote stability for parents, families and community members </a:t>
            </a:r>
            <a:endParaRPr sz="1100" dirty="0">
              <a:solidFill>
                <a:srgbClr val="262626"/>
              </a:solidFill>
              <a:latin typeface="Poppins"/>
              <a:ea typeface="Poppins"/>
              <a:cs typeface="Poppins"/>
              <a:sym typeface="Poppins"/>
            </a:endParaRPr>
          </a:p>
          <a:p>
            <a:pPr marL="109728" marR="0" lvl="1" indent="-109728" algn="l" rtl="0">
              <a:lnSpc>
                <a:spcPct val="100000"/>
              </a:lnSpc>
              <a:spcBef>
                <a:spcPts val="0"/>
              </a:spcBef>
              <a:spcAft>
                <a:spcPts val="0"/>
              </a:spcAft>
              <a:buClr>
                <a:srgbClr val="CE3803"/>
              </a:buClr>
              <a:buSzPts val="1100"/>
              <a:buFont typeface="Arial" panose="020B0604020202020204" pitchFamily="34" charset="0"/>
              <a:buChar char="•"/>
            </a:pPr>
            <a:r>
              <a:rPr lang="en-US" sz="1100" dirty="0">
                <a:solidFill>
                  <a:srgbClr val="262626"/>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Expand coordination of services and resources </a:t>
            </a:r>
            <a:endParaRPr sz="1100" dirty="0">
              <a:solidFill>
                <a:srgbClr val="262626"/>
              </a:solidFill>
              <a:latin typeface="Poppins"/>
              <a:ea typeface="Poppins"/>
              <a:cs typeface="Poppins"/>
              <a:sym typeface="Poppins"/>
            </a:endParaRPr>
          </a:p>
          <a:p>
            <a:pPr marL="914400" marR="0" lvl="0" indent="0" algn="l" rtl="0">
              <a:lnSpc>
                <a:spcPct val="100000"/>
              </a:lnSpc>
              <a:spcBef>
                <a:spcPts val="0"/>
              </a:spcBef>
              <a:spcAft>
                <a:spcPts val="0"/>
              </a:spcAft>
              <a:buNone/>
            </a:pPr>
            <a:endParaRPr sz="1150" dirty="0">
              <a:solidFill>
                <a:srgbClr val="262626"/>
              </a:solidFill>
              <a:latin typeface="Poppins"/>
              <a:ea typeface="Poppins"/>
              <a:cs typeface="Poppins"/>
              <a:sym typeface="Poppins"/>
            </a:endParaRPr>
          </a:p>
        </p:txBody>
      </p:sp>
      <p:sp>
        <p:nvSpPr>
          <p:cNvPr id="14" name="Google Shape;108;p51">
            <a:extLst>
              <a:ext uri="{FF2B5EF4-FFF2-40B4-BE49-F238E27FC236}">
                <a16:creationId xmlns:a16="http://schemas.microsoft.com/office/drawing/2014/main" id="{F9F4469F-2CF9-C6A9-8CEC-5C54B540D897}"/>
              </a:ext>
            </a:extLst>
          </p:cNvPr>
          <p:cNvSpPr/>
          <p:nvPr/>
        </p:nvSpPr>
        <p:spPr>
          <a:xfrm>
            <a:off x="7082462" y="1201645"/>
            <a:ext cx="1996603" cy="636072"/>
          </a:xfrm>
          <a:custGeom>
            <a:avLst/>
            <a:gdLst/>
            <a:ahLst/>
            <a:cxnLst/>
            <a:rect l="l" t="t" r="r" b="b"/>
            <a:pathLst>
              <a:path w="5748379" h="622852" extrusionOk="0">
                <a:moveTo>
                  <a:pt x="0" y="0"/>
                </a:moveTo>
                <a:lnTo>
                  <a:pt x="5748379" y="0"/>
                </a:lnTo>
                <a:lnTo>
                  <a:pt x="5748379" y="622852"/>
                </a:lnTo>
                <a:lnTo>
                  <a:pt x="0" y="622852"/>
                </a:lnTo>
                <a:lnTo>
                  <a:pt x="0" y="0"/>
                </a:lnTo>
                <a:close/>
              </a:path>
            </a:pathLst>
          </a:custGeom>
          <a:noFill/>
          <a:ln>
            <a:noFill/>
          </a:ln>
        </p:spPr>
        <p:txBody>
          <a:bodyPr spcFirstLastPara="1" wrap="square" lIns="53775" tIns="0" rIns="53775" bIns="53775" anchor="t" anchorCtr="0">
            <a:noAutofit/>
          </a:bodyPr>
          <a:lstStyle/>
          <a:p>
            <a:pPr marL="0" marR="0" lvl="0" indent="0" algn="l" rtl="0">
              <a:lnSpc>
                <a:spcPct val="100000"/>
              </a:lnSpc>
              <a:spcBef>
                <a:spcPts val="0"/>
              </a:spcBef>
              <a:spcAft>
                <a:spcPts val="0"/>
              </a:spcAft>
              <a:buClr>
                <a:srgbClr val="FFFFFF"/>
              </a:buClr>
              <a:buSzPts val="1200"/>
              <a:buFont typeface="Calibri"/>
              <a:buNone/>
            </a:pPr>
            <a:endParaRPr sz="1200" b="0" i="0" u="none" strike="noStrike" cap="none">
              <a:solidFill>
                <a:srgbClr val="000000"/>
              </a:solidFill>
              <a:latin typeface="Arial"/>
              <a:ea typeface="Arial"/>
              <a:cs typeface="Arial"/>
              <a:sym typeface="Arial"/>
            </a:endParaRPr>
          </a:p>
        </p:txBody>
      </p:sp>
      <p:sp>
        <p:nvSpPr>
          <p:cNvPr id="15" name="Google Shape;109;p51">
            <a:extLst>
              <a:ext uri="{FF2B5EF4-FFF2-40B4-BE49-F238E27FC236}">
                <a16:creationId xmlns:a16="http://schemas.microsoft.com/office/drawing/2014/main" id="{F94C7A56-9FD2-70B4-FEA9-A620D09D5C5E}"/>
              </a:ext>
            </a:extLst>
          </p:cNvPr>
          <p:cNvSpPr/>
          <p:nvPr/>
        </p:nvSpPr>
        <p:spPr>
          <a:xfrm>
            <a:off x="9291928" y="1361449"/>
            <a:ext cx="2768879" cy="402705"/>
          </a:xfrm>
          <a:custGeom>
            <a:avLst/>
            <a:gdLst/>
            <a:ahLst/>
            <a:cxnLst/>
            <a:rect l="l" t="t" r="r" b="b"/>
            <a:pathLst>
              <a:path w="5782731" h="626648" extrusionOk="0">
                <a:moveTo>
                  <a:pt x="0" y="0"/>
                </a:moveTo>
                <a:lnTo>
                  <a:pt x="5782731" y="0"/>
                </a:lnTo>
                <a:lnTo>
                  <a:pt x="5782731" y="626648"/>
                </a:lnTo>
                <a:lnTo>
                  <a:pt x="0" y="626648"/>
                </a:lnTo>
                <a:lnTo>
                  <a:pt x="0" y="0"/>
                </a:lnTo>
                <a:close/>
              </a:path>
            </a:pathLst>
          </a:custGeom>
          <a:noFill/>
          <a:ln>
            <a:noFill/>
          </a:ln>
        </p:spPr>
        <p:txBody>
          <a:bodyPr spcFirstLastPara="1" wrap="square" lIns="53775" tIns="0" rIns="53775" bIns="53775" anchor="ctr" anchorCtr="0">
            <a:noAutofit/>
          </a:bodyPr>
          <a:lstStyle/>
          <a:p>
            <a:pPr marL="457200" marR="0" lvl="1" indent="0" algn="ctr" rtl="0">
              <a:lnSpc>
                <a:spcPct val="90000"/>
              </a:lnSpc>
              <a:spcBef>
                <a:spcPts val="0"/>
              </a:spcBef>
              <a:spcAft>
                <a:spcPts val="0"/>
              </a:spcAft>
              <a:buClr>
                <a:srgbClr val="3F3F3F"/>
              </a:buClr>
              <a:buSzPts val="1400"/>
              <a:buFont typeface="Calibri"/>
              <a:buNone/>
            </a:pPr>
            <a:endParaRPr sz="1300" b="1" i="0" u="none" strike="noStrike" cap="none">
              <a:solidFill>
                <a:srgbClr val="262626"/>
              </a:solidFill>
              <a:latin typeface="Calibri"/>
              <a:ea typeface="Calibri"/>
              <a:cs typeface="Calibri"/>
              <a:sym typeface="Calibri"/>
            </a:endParaRPr>
          </a:p>
        </p:txBody>
      </p:sp>
      <p:sp>
        <p:nvSpPr>
          <p:cNvPr id="16" name="Google Shape;110;p51">
            <a:extLst>
              <a:ext uri="{FF2B5EF4-FFF2-40B4-BE49-F238E27FC236}">
                <a16:creationId xmlns:a16="http://schemas.microsoft.com/office/drawing/2014/main" id="{3EF86A27-A069-4797-C35C-4966964E4D27}"/>
              </a:ext>
            </a:extLst>
          </p:cNvPr>
          <p:cNvSpPr txBox="1"/>
          <p:nvPr/>
        </p:nvSpPr>
        <p:spPr>
          <a:xfrm>
            <a:off x="5373425" y="5088972"/>
            <a:ext cx="3428092" cy="1491624"/>
          </a:xfrm>
          <a:prstGeom prst="rect">
            <a:avLst/>
          </a:prstGeom>
          <a:noFill/>
          <a:ln>
            <a:noFill/>
          </a:ln>
        </p:spPr>
        <p:txBody>
          <a:bodyPr spcFirstLastPara="1" wrap="square" lIns="91425" tIns="0" rIns="91425" bIns="45700" anchor="t" anchorCtr="0">
            <a:noAutofit/>
          </a:bodyPr>
          <a:lstStyle/>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rPr>
              <a:t>80% of children graduating from Kingdom Kare preschool enter school ready to learn </a:t>
            </a:r>
            <a:endParaRPr sz="1100" i="0" u="none" strike="noStrike" cap="none" dirty="0">
              <a:solidFill>
                <a:srgbClr val="000000"/>
              </a:solidFill>
              <a:latin typeface="Poppins"/>
              <a:ea typeface="Poppins"/>
              <a:cs typeface="Poppins"/>
              <a:sym typeface="Poppins"/>
            </a:endParaRPr>
          </a:p>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rPr>
              <a:t>80% of teen mothers we serve graduate from high school </a:t>
            </a:r>
            <a:endParaRPr sz="1100" dirty="0">
              <a:solidFill>
                <a:srgbClr val="262626"/>
              </a:solidFill>
              <a:latin typeface="Poppins"/>
              <a:ea typeface="Poppins"/>
              <a:cs typeface="Poppins"/>
              <a:sym typeface="Poppins"/>
            </a:endParaRPr>
          </a:p>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rPr>
              <a:t>80% of teen moms we serve non repeated pregnancies</a:t>
            </a:r>
            <a:endParaRPr sz="1100" i="0" u="none" strike="noStrike" cap="none" dirty="0">
              <a:solidFill>
                <a:srgbClr val="000000"/>
              </a:solidFill>
              <a:latin typeface="Poppins"/>
              <a:ea typeface="Poppins"/>
              <a:cs typeface="Poppins"/>
              <a:sym typeface="Poppins"/>
            </a:endParaRPr>
          </a:p>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rPr>
              <a:t>80% of the families we serve are more aware of accessible resources </a:t>
            </a:r>
            <a:endParaRPr sz="1100" dirty="0">
              <a:solidFill>
                <a:srgbClr val="262626"/>
              </a:solidFill>
              <a:latin typeface="Poppins"/>
              <a:ea typeface="Poppins"/>
              <a:cs typeface="Poppins"/>
              <a:sym typeface="Poppins"/>
            </a:endParaRPr>
          </a:p>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rPr>
              <a:t>80% of the families we serve have increased their knowledge of conflict resolution </a:t>
            </a:r>
            <a:endParaRPr sz="1100" i="0" u="none" strike="noStrike" cap="none" dirty="0">
              <a:solidFill>
                <a:srgbClr val="000000"/>
              </a:solidFill>
              <a:latin typeface="Poppins"/>
              <a:ea typeface="Poppins"/>
              <a:cs typeface="Poppins"/>
              <a:sym typeface="Poppins"/>
            </a:endParaRPr>
          </a:p>
        </p:txBody>
      </p:sp>
      <p:sp>
        <p:nvSpPr>
          <p:cNvPr id="17" name="Google Shape;111;p51">
            <a:extLst>
              <a:ext uri="{FF2B5EF4-FFF2-40B4-BE49-F238E27FC236}">
                <a16:creationId xmlns:a16="http://schemas.microsoft.com/office/drawing/2014/main" id="{892BC142-60E5-81B1-D16E-852462E46608}"/>
              </a:ext>
            </a:extLst>
          </p:cNvPr>
          <p:cNvSpPr txBox="1"/>
          <p:nvPr/>
        </p:nvSpPr>
        <p:spPr>
          <a:xfrm>
            <a:off x="2068199" y="4735935"/>
            <a:ext cx="3414925" cy="294726"/>
          </a:xfrm>
          <a:prstGeom prst="rect">
            <a:avLst/>
          </a:prstGeom>
          <a:solidFill>
            <a:srgbClr val="4C0C7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Black"/>
              <a:buNone/>
            </a:pPr>
            <a:r>
              <a:rPr lang="en-US" sz="1600" b="1" i="0" u="none" strike="noStrike" cap="none" dirty="0">
                <a:solidFill>
                  <a:srgbClr val="FFFFFF"/>
                </a:solidFill>
                <a:latin typeface="Poppins"/>
                <a:ea typeface="Poppins"/>
                <a:cs typeface="Poppins"/>
                <a:sym typeface="Poppins"/>
              </a:rPr>
              <a:t>PERFORMANCE MEASURES</a:t>
            </a:r>
            <a:endParaRPr sz="1400" b="1" i="0" u="none" strike="noStrike" cap="none" dirty="0">
              <a:solidFill>
                <a:srgbClr val="000000"/>
              </a:solidFill>
              <a:latin typeface="Poppins"/>
              <a:ea typeface="Poppins"/>
              <a:cs typeface="Poppins"/>
              <a:sym typeface="Poppins"/>
            </a:endParaRPr>
          </a:p>
        </p:txBody>
      </p:sp>
      <p:cxnSp>
        <p:nvCxnSpPr>
          <p:cNvPr id="19" name="Google Shape;113;p51">
            <a:extLst>
              <a:ext uri="{FF2B5EF4-FFF2-40B4-BE49-F238E27FC236}">
                <a16:creationId xmlns:a16="http://schemas.microsoft.com/office/drawing/2014/main" id="{BAEEE4A3-5173-B88E-8005-7F128299D875}"/>
              </a:ext>
            </a:extLst>
          </p:cNvPr>
          <p:cNvCxnSpPr>
            <a:cxnSpLocks/>
            <a:endCxn id="17" idx="3"/>
          </p:cNvCxnSpPr>
          <p:nvPr/>
        </p:nvCxnSpPr>
        <p:spPr>
          <a:xfrm flipH="1" flipV="1">
            <a:off x="5483124" y="4883298"/>
            <a:ext cx="6717301" cy="16587"/>
          </a:xfrm>
          <a:prstGeom prst="straightConnector1">
            <a:avLst/>
          </a:prstGeom>
          <a:noFill/>
          <a:ln w="9525" cap="flat" cmpd="sng">
            <a:solidFill>
              <a:srgbClr val="D0CECE"/>
            </a:solidFill>
            <a:prstDash val="solid"/>
            <a:miter lim="800000"/>
            <a:headEnd type="none" w="sm" len="sm"/>
            <a:tailEnd type="none" w="sm" len="sm"/>
          </a:ln>
        </p:spPr>
      </p:cxnSp>
      <p:sp>
        <p:nvSpPr>
          <p:cNvPr id="21" name="Google Shape;115;p51">
            <a:extLst>
              <a:ext uri="{FF2B5EF4-FFF2-40B4-BE49-F238E27FC236}">
                <a16:creationId xmlns:a16="http://schemas.microsoft.com/office/drawing/2014/main" id="{6AC2A5D3-1B3B-622C-7E7C-75AEF08ED639}"/>
              </a:ext>
            </a:extLst>
          </p:cNvPr>
          <p:cNvSpPr txBox="1"/>
          <p:nvPr/>
        </p:nvSpPr>
        <p:spPr>
          <a:xfrm>
            <a:off x="2083756" y="1727232"/>
            <a:ext cx="3441966" cy="294726"/>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Black"/>
              <a:buNone/>
            </a:pPr>
            <a:r>
              <a:rPr lang="en-US" sz="1600" b="1" i="0" u="none" strike="noStrike" cap="none" dirty="0">
                <a:solidFill>
                  <a:srgbClr val="FFFFFF"/>
                </a:solidFill>
                <a:latin typeface="Poppins"/>
                <a:ea typeface="Poppins"/>
                <a:cs typeface="Poppins"/>
                <a:sym typeface="Poppins"/>
              </a:rPr>
              <a:t>PRIORITIES &amp; STRATEGIES</a:t>
            </a:r>
            <a:endParaRPr sz="1400" b="1" i="0" u="none" strike="noStrike" cap="none" dirty="0">
              <a:solidFill>
                <a:srgbClr val="000000"/>
              </a:solidFill>
              <a:latin typeface="Poppins"/>
              <a:ea typeface="Poppins"/>
              <a:cs typeface="Poppins"/>
              <a:sym typeface="Poppins"/>
            </a:endParaRPr>
          </a:p>
        </p:txBody>
      </p:sp>
      <p:pic>
        <p:nvPicPr>
          <p:cNvPr id="22" name="Google Shape;116;p51">
            <a:extLst>
              <a:ext uri="{FF2B5EF4-FFF2-40B4-BE49-F238E27FC236}">
                <a16:creationId xmlns:a16="http://schemas.microsoft.com/office/drawing/2014/main" id="{583EE36B-A05E-695B-0F24-C5046F3D7C12}"/>
              </a:ext>
            </a:extLst>
          </p:cNvPr>
          <p:cNvPicPr preferRelativeResize="0"/>
          <p:nvPr/>
        </p:nvPicPr>
        <p:blipFill rotWithShape="1">
          <a:blip r:embed="rId4">
            <a:alphaModFix/>
          </a:blip>
          <a:srcRect/>
          <a:stretch/>
        </p:blipFill>
        <p:spPr>
          <a:xfrm>
            <a:off x="11150451" y="68450"/>
            <a:ext cx="910356" cy="910356"/>
          </a:xfrm>
          <a:prstGeom prst="rect">
            <a:avLst/>
          </a:prstGeom>
          <a:noFill/>
          <a:ln>
            <a:noFill/>
          </a:ln>
        </p:spPr>
      </p:pic>
      <p:sp>
        <p:nvSpPr>
          <p:cNvPr id="23" name="Google Shape;117;p51">
            <a:extLst>
              <a:ext uri="{FF2B5EF4-FFF2-40B4-BE49-F238E27FC236}">
                <a16:creationId xmlns:a16="http://schemas.microsoft.com/office/drawing/2014/main" id="{54852D2E-E165-159C-FFF6-4A57B417EF71}"/>
              </a:ext>
            </a:extLst>
          </p:cNvPr>
          <p:cNvSpPr/>
          <p:nvPr/>
        </p:nvSpPr>
        <p:spPr>
          <a:xfrm rot="5400000" flipH="1">
            <a:off x="-2401558" y="2372688"/>
            <a:ext cx="6866426" cy="2104200"/>
          </a:xfrm>
          <a:prstGeom prst="rect">
            <a:avLst/>
          </a:prstGeom>
          <a:gradFill>
            <a:gsLst>
              <a:gs pos="0">
                <a:srgbClr val="4C0C75"/>
              </a:gs>
              <a:gs pos="35000">
                <a:srgbClr val="4C0C75"/>
              </a:gs>
              <a:gs pos="99000">
                <a:srgbClr val="F3FAFC">
                  <a:alpha val="0"/>
                </a:srgbClr>
              </a:gs>
              <a:gs pos="100000">
                <a:srgbClr val="F3FAFC">
                  <a:alpha val="0"/>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1F1F"/>
              </a:buClr>
              <a:buSzPts val="1800"/>
              <a:buFont typeface="Calibri"/>
              <a:buNone/>
            </a:pPr>
            <a:endParaRPr sz="1800" b="0" i="0" u="none" strike="noStrike" cap="none">
              <a:solidFill>
                <a:srgbClr val="FFFFFF"/>
              </a:solidFill>
              <a:latin typeface="Poppins"/>
              <a:ea typeface="Poppins"/>
              <a:cs typeface="Poppins"/>
              <a:sym typeface="Poppins"/>
            </a:endParaRPr>
          </a:p>
        </p:txBody>
      </p:sp>
      <p:sp>
        <p:nvSpPr>
          <p:cNvPr id="24" name="Google Shape;118;p51">
            <a:extLst>
              <a:ext uri="{FF2B5EF4-FFF2-40B4-BE49-F238E27FC236}">
                <a16:creationId xmlns:a16="http://schemas.microsoft.com/office/drawing/2014/main" id="{33B5FA1A-71C7-C702-C98C-A19B2AC2E73D}"/>
              </a:ext>
            </a:extLst>
          </p:cNvPr>
          <p:cNvSpPr txBox="1"/>
          <p:nvPr/>
        </p:nvSpPr>
        <p:spPr>
          <a:xfrm>
            <a:off x="47328" y="193809"/>
            <a:ext cx="2065500" cy="523566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300"/>
              </a:spcBef>
              <a:spcAft>
                <a:spcPts val="0"/>
              </a:spcAft>
              <a:buClr>
                <a:schemeClr val="dk1"/>
              </a:buClr>
              <a:buSzPts val="1100"/>
              <a:buFont typeface="Arial"/>
              <a:buNone/>
            </a:pPr>
            <a:r>
              <a:rPr lang="en-US" sz="1100" dirty="0">
                <a:solidFill>
                  <a:srgbClr val="FFFFFF"/>
                </a:solidFill>
                <a:latin typeface="Poppins"/>
                <a:ea typeface="Poppins"/>
                <a:cs typeface="Poppins"/>
                <a:sym typeface="Poppins"/>
              </a:rPr>
              <a:t>We </a:t>
            </a:r>
            <a:r>
              <a:rPr lang="en-US" sz="1100" b="1" dirty="0">
                <a:solidFill>
                  <a:srgbClr val="FFFFFF"/>
                </a:solidFill>
                <a:latin typeface="Poppins"/>
                <a:ea typeface="Poppins"/>
                <a:cs typeface="Poppins"/>
                <a:sym typeface="Poppins"/>
              </a:rPr>
              <a:t>envision</a:t>
            </a:r>
            <a:r>
              <a:rPr lang="en-US" sz="1100" dirty="0">
                <a:solidFill>
                  <a:srgbClr val="FFFFFF"/>
                </a:solidFill>
                <a:latin typeface="Poppins"/>
                <a:ea typeface="Poppins"/>
                <a:cs typeface="Poppins"/>
                <a:sym typeface="Poppins"/>
              </a:rPr>
              <a:t> a flourishing community where everyone has opportunities to grow </a:t>
            </a:r>
            <a:br>
              <a:rPr lang="en-US" sz="1100" dirty="0">
                <a:solidFill>
                  <a:srgbClr val="FFFFFF"/>
                </a:solidFill>
                <a:latin typeface="Poppins"/>
                <a:ea typeface="Poppins"/>
                <a:cs typeface="Poppins"/>
                <a:sym typeface="Poppins"/>
              </a:rPr>
            </a:br>
            <a:r>
              <a:rPr lang="en-US" sz="1100" dirty="0">
                <a:solidFill>
                  <a:srgbClr val="FFFFFF"/>
                </a:solidFill>
                <a:latin typeface="Poppins"/>
                <a:ea typeface="Poppins"/>
                <a:cs typeface="Poppins"/>
                <a:sym typeface="Poppins"/>
              </a:rPr>
              <a:t>and thrive</a:t>
            </a:r>
            <a:endParaRPr sz="1100" dirty="0">
              <a:solidFill>
                <a:srgbClr val="FFFFFF"/>
              </a:solidFill>
              <a:latin typeface="Poppins"/>
              <a:ea typeface="Poppins"/>
              <a:cs typeface="Poppins"/>
              <a:sym typeface="Poppins"/>
            </a:endParaRPr>
          </a:p>
          <a:p>
            <a:pPr marL="0" marR="0" lvl="0" indent="0" algn="ctr" rtl="0">
              <a:lnSpc>
                <a:spcPct val="100000"/>
              </a:lnSpc>
              <a:spcBef>
                <a:spcPts val="900"/>
              </a:spcBef>
              <a:spcAft>
                <a:spcPts val="0"/>
              </a:spcAft>
              <a:buClr>
                <a:schemeClr val="dk1"/>
              </a:buClr>
              <a:buSzPts val="1100"/>
              <a:buFont typeface="Arial"/>
              <a:buNone/>
            </a:pPr>
            <a:r>
              <a:rPr lang="en-US" sz="1100" dirty="0">
                <a:solidFill>
                  <a:srgbClr val="FFFFFF"/>
                </a:solidFill>
                <a:latin typeface="Poppins"/>
                <a:ea typeface="Poppins"/>
                <a:cs typeface="Poppins"/>
                <a:sym typeface="Poppins"/>
              </a:rPr>
              <a:t>We are on a </a:t>
            </a:r>
            <a:r>
              <a:rPr lang="en-US" sz="1100" b="1" dirty="0">
                <a:solidFill>
                  <a:srgbClr val="FFFFFF"/>
                </a:solidFill>
                <a:latin typeface="Poppins"/>
                <a:ea typeface="Poppins"/>
                <a:cs typeface="Poppins"/>
                <a:sym typeface="Poppins"/>
              </a:rPr>
              <a:t>mission</a:t>
            </a:r>
            <a:r>
              <a:rPr lang="en-US" sz="1100" dirty="0">
                <a:solidFill>
                  <a:srgbClr val="FFFFFF"/>
                </a:solidFill>
                <a:latin typeface="Poppins"/>
                <a:ea typeface="Poppins"/>
                <a:cs typeface="Poppins"/>
                <a:sym typeface="Poppins"/>
              </a:rPr>
              <a:t> to provide personalized care, educational programs, and mentorship for all the individuals we serve to pursue -- and achieve -- their dreams.</a:t>
            </a:r>
            <a:endParaRPr sz="1100" dirty="0">
              <a:solidFill>
                <a:srgbClr val="FFFFFF"/>
              </a:solidFill>
              <a:latin typeface="Poppins"/>
              <a:ea typeface="Poppins"/>
              <a:cs typeface="Poppins"/>
              <a:sym typeface="Poppins"/>
            </a:endParaRPr>
          </a:p>
          <a:p>
            <a:pPr marL="0" marR="0" lvl="0" indent="0" algn="ctr" rtl="0">
              <a:lnSpc>
                <a:spcPct val="107000"/>
              </a:lnSpc>
              <a:spcBef>
                <a:spcPts val="900"/>
              </a:spcBef>
              <a:spcAft>
                <a:spcPts val="300"/>
              </a:spcAft>
              <a:buClr>
                <a:srgbClr val="FFFFFF"/>
              </a:buClr>
              <a:buSzPts val="1600"/>
              <a:buFont typeface="Calibri"/>
              <a:buNone/>
            </a:pPr>
            <a:r>
              <a:rPr lang="en-US" sz="1200" b="1" i="0" u="none" strike="noStrike" cap="none" dirty="0">
                <a:solidFill>
                  <a:srgbClr val="FFFFFF"/>
                </a:solidFill>
                <a:latin typeface="Poppins"/>
                <a:ea typeface="Poppins"/>
                <a:cs typeface="Poppins"/>
                <a:sym typeface="Poppins"/>
              </a:rPr>
              <a:t>W</a:t>
            </a:r>
            <a:r>
              <a:rPr lang="en-US" sz="1200" b="1" dirty="0">
                <a:solidFill>
                  <a:srgbClr val="FFFFFF"/>
                </a:solidFill>
                <a:latin typeface="Poppins"/>
                <a:ea typeface="Poppins"/>
                <a:cs typeface="Poppins"/>
                <a:sym typeface="Poppins"/>
              </a:rPr>
              <a:t>e Value</a:t>
            </a:r>
            <a:endParaRPr sz="1200" b="1" i="0" u="none" strike="noStrike" cap="none" dirty="0">
              <a:solidFill>
                <a:srgbClr val="000000"/>
              </a:solidFill>
              <a:latin typeface="Poppins"/>
              <a:ea typeface="Poppins"/>
              <a:cs typeface="Poppins"/>
              <a:sym typeface="Poppins"/>
            </a:endParaRPr>
          </a:p>
          <a:p>
            <a:pPr marL="109728" marR="0" lvl="0" indent="-109728" algn="l" rtl="0">
              <a:lnSpc>
                <a:spcPct val="100000"/>
              </a:lnSpc>
              <a:spcBef>
                <a:spcPts val="0"/>
              </a:spcBef>
              <a:spcAft>
                <a:spcPts val="0"/>
              </a:spcAft>
              <a:buClr>
                <a:schemeClr val="accent3"/>
              </a:buClr>
              <a:buSzPct val="100000"/>
              <a:buFont typeface="Arial" panose="020B0604020202020204" pitchFamily="34" charset="0"/>
              <a:buChar char="•"/>
            </a:pPr>
            <a:r>
              <a:rPr lang="en-US" sz="1100" i="0" u="none" strike="noStrike" cap="none" dirty="0">
                <a:solidFill>
                  <a:srgbClr val="FFFFFF"/>
                </a:solidFill>
                <a:latin typeface="Poppins"/>
                <a:ea typeface="Poppins"/>
                <a:cs typeface="Poppins"/>
                <a:sym typeface="Poppins"/>
              </a:rPr>
              <a:t>Creating loving and nurturing</a:t>
            </a:r>
            <a:r>
              <a:rPr lang="en-US" sz="1100" dirty="0">
                <a:solidFill>
                  <a:srgbClr val="FFFFFF"/>
                </a:solidFill>
                <a:latin typeface="Poppins"/>
                <a:ea typeface="Poppins"/>
                <a:cs typeface="Poppins"/>
                <a:sym typeface="Poppins"/>
              </a:rPr>
              <a:t> </a:t>
            </a:r>
            <a:r>
              <a:rPr lang="en-US" sz="1100" i="0" u="none" strike="noStrike" cap="none" dirty="0">
                <a:solidFill>
                  <a:srgbClr val="FFFFFF"/>
                </a:solidFill>
                <a:latin typeface="Poppins"/>
                <a:ea typeface="Poppins"/>
                <a:cs typeface="Poppins"/>
                <a:sym typeface="Poppins"/>
              </a:rPr>
              <a:t>environments</a:t>
            </a:r>
            <a:endParaRPr sz="1100" i="0" u="none" strike="noStrike" cap="none" dirty="0">
              <a:solidFill>
                <a:srgbClr val="FFFFFF"/>
              </a:solidFill>
              <a:latin typeface="Poppins"/>
              <a:ea typeface="Poppins"/>
              <a:cs typeface="Poppins"/>
              <a:sym typeface="Poppins"/>
            </a:endParaRPr>
          </a:p>
          <a:p>
            <a:pPr marL="109728" marR="0" lvl="0" indent="-109728" algn="l" rtl="0">
              <a:lnSpc>
                <a:spcPct val="100000"/>
              </a:lnSpc>
              <a:spcBef>
                <a:spcPts val="0"/>
              </a:spcBef>
              <a:spcAft>
                <a:spcPts val="0"/>
              </a:spcAft>
              <a:buClr>
                <a:schemeClr val="accent3"/>
              </a:buClr>
              <a:buSzPct val="100000"/>
              <a:buFont typeface="Arial" panose="020B0604020202020204" pitchFamily="34" charset="0"/>
              <a:buChar char="•"/>
            </a:pPr>
            <a:r>
              <a:rPr lang="en-US" sz="1100" i="0" u="none" strike="noStrike" cap="none" dirty="0">
                <a:solidFill>
                  <a:srgbClr val="FFFFFF"/>
                </a:solidFill>
                <a:latin typeface="Poppins"/>
                <a:ea typeface="Poppins"/>
                <a:cs typeface="Poppins"/>
                <a:sym typeface="Poppins"/>
              </a:rPr>
              <a:t>Treating everyone with dignity, respect, and compassion</a:t>
            </a:r>
            <a:endParaRPr sz="1100" dirty="0">
              <a:latin typeface="Poppins"/>
              <a:ea typeface="Poppins"/>
              <a:cs typeface="Poppins"/>
              <a:sym typeface="Poppins"/>
            </a:endParaRPr>
          </a:p>
          <a:p>
            <a:pPr marL="109728" marR="0" lvl="0" indent="-109728" algn="l" rtl="0">
              <a:lnSpc>
                <a:spcPct val="100000"/>
              </a:lnSpc>
              <a:spcBef>
                <a:spcPts val="0"/>
              </a:spcBef>
              <a:spcAft>
                <a:spcPts val="0"/>
              </a:spcAft>
              <a:buClr>
                <a:schemeClr val="accent3"/>
              </a:buClr>
              <a:buSzPct val="100000"/>
              <a:buFont typeface="Arial" panose="020B0604020202020204" pitchFamily="34" charset="0"/>
              <a:buChar char="•"/>
            </a:pPr>
            <a:r>
              <a:rPr lang="en-US" sz="1100" dirty="0">
                <a:solidFill>
                  <a:srgbClr val="FFFFFF"/>
                </a:solidFill>
                <a:latin typeface="Poppins"/>
                <a:ea typeface="Poppins"/>
                <a:cs typeface="Poppins"/>
                <a:sym typeface="Poppins"/>
              </a:rPr>
              <a:t>E</a:t>
            </a:r>
            <a:r>
              <a:rPr lang="en-US" sz="1100" i="0" u="none" strike="noStrike" cap="none" dirty="0">
                <a:solidFill>
                  <a:srgbClr val="FFFFFF"/>
                </a:solidFill>
                <a:latin typeface="Poppins"/>
                <a:ea typeface="Poppins"/>
                <a:cs typeface="Poppins"/>
                <a:sym typeface="Poppins"/>
              </a:rPr>
              <a:t>mbracing</a:t>
            </a:r>
            <a:r>
              <a:rPr lang="en-US" sz="1100" dirty="0">
                <a:solidFill>
                  <a:srgbClr val="FFFFFF"/>
                </a:solidFill>
                <a:latin typeface="Poppins"/>
                <a:ea typeface="Poppins"/>
                <a:cs typeface="Poppins"/>
                <a:sym typeface="Poppins"/>
              </a:rPr>
              <a:t> </a:t>
            </a:r>
            <a:r>
              <a:rPr lang="en-US" sz="1100" i="0" u="none" strike="noStrike" cap="none" dirty="0">
                <a:solidFill>
                  <a:srgbClr val="FFFFFF"/>
                </a:solidFill>
                <a:latin typeface="Poppins"/>
                <a:ea typeface="Poppins"/>
                <a:cs typeface="Poppins"/>
                <a:sym typeface="Poppins"/>
              </a:rPr>
              <a:t>differences and </a:t>
            </a:r>
            <a:r>
              <a:rPr lang="en-US" sz="1100" dirty="0">
                <a:solidFill>
                  <a:schemeClr val="lt1"/>
                </a:solidFill>
                <a:latin typeface="Poppins"/>
                <a:ea typeface="Poppins"/>
                <a:cs typeface="Poppins"/>
                <a:sym typeface="Poppins"/>
              </a:rPr>
              <a:t>sharing power</a:t>
            </a:r>
            <a:endParaRPr sz="1100" i="0" u="none" strike="noStrike" cap="none" dirty="0">
              <a:solidFill>
                <a:srgbClr val="FFFFFF"/>
              </a:solidFill>
              <a:latin typeface="Poppins"/>
              <a:ea typeface="Poppins"/>
              <a:cs typeface="Poppins"/>
              <a:sym typeface="Poppins"/>
            </a:endParaRPr>
          </a:p>
          <a:p>
            <a:pPr marL="109728" marR="0" lvl="0" indent="-109728" algn="l" rtl="0">
              <a:lnSpc>
                <a:spcPct val="100000"/>
              </a:lnSpc>
              <a:spcBef>
                <a:spcPts val="0"/>
              </a:spcBef>
              <a:spcAft>
                <a:spcPts val="0"/>
              </a:spcAft>
              <a:buClr>
                <a:schemeClr val="accent3"/>
              </a:buClr>
              <a:buSzPct val="100000"/>
              <a:buFont typeface="Arial" panose="020B0604020202020204" pitchFamily="34" charset="0"/>
              <a:buChar char="•"/>
            </a:pPr>
            <a:r>
              <a:rPr lang="en-US" sz="1100" i="0" u="none" strike="noStrike" cap="none" dirty="0">
                <a:solidFill>
                  <a:srgbClr val="FFFFFF"/>
                </a:solidFill>
                <a:latin typeface="Poppins"/>
                <a:ea typeface="Poppins"/>
                <a:cs typeface="Poppins"/>
                <a:sym typeface="Poppins"/>
              </a:rPr>
              <a:t>Equitable access to our programs and services</a:t>
            </a:r>
            <a:endParaRPr sz="1100" i="0" u="none" strike="noStrike" cap="none" dirty="0">
              <a:solidFill>
                <a:srgbClr val="FFFFFF"/>
              </a:solidFill>
              <a:latin typeface="Poppins"/>
              <a:ea typeface="Poppins"/>
              <a:cs typeface="Poppins"/>
              <a:sym typeface="Poppins"/>
            </a:endParaRPr>
          </a:p>
          <a:p>
            <a:pPr marL="109728" marR="0" lvl="0" indent="-109728" algn="l" rtl="0">
              <a:lnSpc>
                <a:spcPct val="100000"/>
              </a:lnSpc>
              <a:spcBef>
                <a:spcPts val="0"/>
              </a:spcBef>
              <a:spcAft>
                <a:spcPts val="0"/>
              </a:spcAft>
              <a:buClr>
                <a:schemeClr val="accent3"/>
              </a:buClr>
              <a:buSzPct val="100000"/>
              <a:buFont typeface="Arial" panose="020B0604020202020204" pitchFamily="34" charset="0"/>
              <a:buChar char="•"/>
            </a:pPr>
            <a:r>
              <a:rPr lang="en-US" sz="1100" i="0" u="none" strike="noStrike" cap="none" dirty="0">
                <a:solidFill>
                  <a:srgbClr val="FFFFFF"/>
                </a:solidFill>
                <a:latin typeface="Poppins"/>
                <a:ea typeface="Poppins"/>
                <a:cs typeface="Poppins"/>
                <a:sym typeface="Poppins"/>
              </a:rPr>
              <a:t>Partnerships to increase impact</a:t>
            </a:r>
            <a:endParaRPr sz="1100" i="0" u="none" strike="noStrike" cap="none" dirty="0">
              <a:solidFill>
                <a:srgbClr val="FFFFFF"/>
              </a:solidFill>
              <a:latin typeface="Poppins"/>
              <a:ea typeface="Poppins"/>
              <a:cs typeface="Poppins"/>
              <a:sym typeface="Poppins"/>
            </a:endParaRPr>
          </a:p>
          <a:p>
            <a:pPr marL="109728" marR="0" lvl="0" indent="-109728" algn="l" rtl="0">
              <a:lnSpc>
                <a:spcPct val="100000"/>
              </a:lnSpc>
              <a:spcBef>
                <a:spcPts val="0"/>
              </a:spcBef>
              <a:spcAft>
                <a:spcPts val="0"/>
              </a:spcAft>
              <a:buClr>
                <a:schemeClr val="accent3"/>
              </a:buClr>
              <a:buSzPct val="100000"/>
              <a:buFont typeface="Arial" panose="020B0604020202020204" pitchFamily="34" charset="0"/>
              <a:buChar char="•"/>
            </a:pPr>
            <a:r>
              <a:rPr lang="en-US" sz="1100" i="0" u="none" strike="noStrike" cap="none" dirty="0">
                <a:solidFill>
                  <a:srgbClr val="FFFFFF"/>
                </a:solidFill>
                <a:latin typeface="Poppins"/>
                <a:ea typeface="Poppins"/>
                <a:cs typeface="Poppins"/>
                <a:sym typeface="Poppins"/>
              </a:rPr>
              <a:t>Bringing joy and gratitude to everything we do</a:t>
            </a:r>
            <a:endParaRPr sz="1100" i="0" u="none" strike="noStrike" cap="none" dirty="0">
              <a:solidFill>
                <a:srgbClr val="FFFFFF"/>
              </a:solidFill>
              <a:latin typeface="Poppins"/>
              <a:ea typeface="Poppins"/>
              <a:cs typeface="Poppins"/>
              <a:sym typeface="Poppins"/>
            </a:endParaRPr>
          </a:p>
        </p:txBody>
      </p:sp>
      <p:sp>
        <p:nvSpPr>
          <p:cNvPr id="25" name="Google Shape;119;p51">
            <a:extLst>
              <a:ext uri="{FF2B5EF4-FFF2-40B4-BE49-F238E27FC236}">
                <a16:creationId xmlns:a16="http://schemas.microsoft.com/office/drawing/2014/main" id="{4C06922E-AAE7-0414-77C0-0F1596FAE323}"/>
              </a:ext>
            </a:extLst>
          </p:cNvPr>
          <p:cNvSpPr txBox="1"/>
          <p:nvPr/>
        </p:nvSpPr>
        <p:spPr>
          <a:xfrm>
            <a:off x="8955165" y="2038245"/>
            <a:ext cx="3036009" cy="2092840"/>
          </a:xfrm>
          <a:prstGeom prst="rect">
            <a:avLst/>
          </a:prstGeom>
          <a:noFill/>
          <a:ln>
            <a:noFill/>
          </a:ln>
        </p:spPr>
        <p:txBody>
          <a:bodyPr spcFirstLastPara="1" wrap="square" lIns="91425" tIns="45700" rIns="91425" bIns="45700" anchor="t" anchorCtr="0">
            <a:spAutoFit/>
          </a:bodyPr>
          <a:lstStyle/>
          <a:p>
            <a:pPr marL="9525" marR="0" lvl="1" indent="0" algn="ctr" rtl="0">
              <a:lnSpc>
                <a:spcPct val="100000"/>
              </a:lnSpc>
              <a:spcBef>
                <a:spcPts val="0"/>
              </a:spcBef>
              <a:spcAft>
                <a:spcPts val="0"/>
              </a:spcAft>
              <a:buClr>
                <a:srgbClr val="3F3F3F"/>
              </a:buClr>
              <a:buSzPts val="980"/>
              <a:buFont typeface="Calibri"/>
              <a:buNone/>
            </a:pPr>
            <a:r>
              <a:rPr lang="en-US" sz="1200" b="1" i="0" u="none" strike="noStrike" cap="none" dirty="0">
                <a:solidFill>
                  <a:srgbClr val="4C0C75"/>
                </a:solidFill>
                <a:latin typeface="Poppins"/>
                <a:ea typeface="Poppins"/>
                <a:cs typeface="Poppins"/>
                <a:sym typeface="Poppins"/>
              </a:rPr>
              <a:t>Increasing organizational capacity and financial strength </a:t>
            </a:r>
            <a:r>
              <a:rPr lang="en-US" sz="1200" i="0" u="none" strike="noStrike" cap="none" dirty="0">
                <a:solidFill>
                  <a:srgbClr val="4C0C75"/>
                </a:solidFill>
                <a:latin typeface="Poppins"/>
                <a:ea typeface="Poppins"/>
                <a:cs typeface="Poppins"/>
                <a:sym typeface="Poppins"/>
              </a:rPr>
              <a:t>for sustainability and impact</a:t>
            </a:r>
            <a:r>
              <a:rPr lang="en-US" sz="1200" b="1" i="0" u="none" strike="noStrike" cap="none" dirty="0">
                <a:solidFill>
                  <a:schemeClr val="dk1"/>
                </a:solidFill>
                <a:latin typeface="Poppins"/>
                <a:ea typeface="Poppins"/>
                <a:cs typeface="Poppins"/>
                <a:sym typeface="Poppins"/>
              </a:rPr>
              <a:t> </a:t>
            </a:r>
            <a:endParaRPr sz="1200" b="1" i="0" u="none" strike="noStrike" cap="none" dirty="0">
              <a:solidFill>
                <a:schemeClr val="dk1"/>
              </a:solidFill>
              <a:latin typeface="Poppins"/>
              <a:ea typeface="Poppins"/>
              <a:cs typeface="Poppins"/>
              <a:sym typeface="Poppins"/>
            </a:endParaRPr>
          </a:p>
          <a:p>
            <a:pPr marL="0" marR="0" lvl="1" indent="0" algn="l" rtl="0">
              <a:lnSpc>
                <a:spcPct val="100000"/>
              </a:lnSpc>
              <a:spcBef>
                <a:spcPts val="0"/>
              </a:spcBef>
              <a:spcAft>
                <a:spcPts val="0"/>
              </a:spcAft>
              <a:buClr>
                <a:srgbClr val="000000"/>
              </a:buClr>
              <a:buSzPts val="1400"/>
              <a:buFont typeface="Arial"/>
              <a:buNone/>
            </a:pPr>
            <a:endParaRPr sz="100" b="0" i="0" u="none" strike="noStrike" cap="none" dirty="0">
              <a:solidFill>
                <a:srgbClr val="262626"/>
              </a:solidFill>
              <a:latin typeface="Poppins"/>
              <a:ea typeface="Poppins"/>
              <a:cs typeface="Poppins"/>
              <a:sym typeface="Poppins"/>
            </a:endParaRPr>
          </a:p>
          <a:p>
            <a:pPr marL="109728" lvl="1" indent="-109728" algn="l" rtl="0">
              <a:spcBef>
                <a:spcPts val="600"/>
              </a:spcBef>
              <a:spcAft>
                <a:spcPts val="0"/>
              </a:spcAft>
              <a:buClr>
                <a:schemeClr val="accent2"/>
              </a:buClr>
              <a:buSzPts val="1100"/>
              <a:buFont typeface="Arial" panose="020B0604020202020204" pitchFamily="34" charset="0"/>
              <a:buChar char="•"/>
            </a:pPr>
            <a:r>
              <a:rPr lang="en-US" sz="1100" dirty="0">
                <a:solidFill>
                  <a:srgbClr val="262626"/>
                </a:solidFill>
                <a:latin typeface="Poppins"/>
                <a:ea typeface="Poppins"/>
                <a:cs typeface="Poppins"/>
                <a:sym typeface="Poppins"/>
              </a:rPr>
              <a:t>Expand and diversify Board and implement best practices for governance</a:t>
            </a:r>
            <a:endParaRPr sz="1100" dirty="0">
              <a:solidFill>
                <a:srgbClr val="262626"/>
              </a:solidFill>
              <a:latin typeface="Poppins"/>
              <a:ea typeface="Poppins"/>
              <a:cs typeface="Poppins"/>
              <a:sym typeface="Poppins"/>
            </a:endParaRPr>
          </a:p>
          <a:p>
            <a:pPr marL="109728" marR="0" lvl="1" indent="-109728" algn="l" rtl="0">
              <a:lnSpc>
                <a:spcPct val="100000"/>
              </a:lnSpc>
              <a:spcBef>
                <a:spcPts val="0"/>
              </a:spcBef>
              <a:spcAft>
                <a:spcPts val="0"/>
              </a:spcAft>
              <a:buClr>
                <a:schemeClr val="accent2"/>
              </a:buClr>
              <a:buSzPts val="1100"/>
              <a:buFont typeface="Arial" panose="020B0604020202020204" pitchFamily="34" charset="0"/>
              <a:buChar char="•"/>
            </a:pPr>
            <a:r>
              <a:rPr lang="en-US" sz="1100" dirty="0">
                <a:latin typeface="Poppins"/>
                <a:ea typeface="Poppins"/>
                <a:cs typeface="Poppins"/>
                <a:sym typeface="Poppins"/>
              </a:rPr>
              <a:t>Build fundraising capacity </a:t>
            </a:r>
            <a:endParaRPr sz="1100" dirty="0">
              <a:latin typeface="Poppins"/>
              <a:ea typeface="Poppins"/>
              <a:cs typeface="Poppins"/>
              <a:sym typeface="Poppins"/>
            </a:endParaRPr>
          </a:p>
          <a:p>
            <a:pPr marL="109728" marR="0" lvl="1" indent="-109728" algn="l" rtl="0">
              <a:lnSpc>
                <a:spcPct val="100000"/>
              </a:lnSpc>
              <a:spcBef>
                <a:spcPts val="0"/>
              </a:spcBef>
              <a:spcAft>
                <a:spcPts val="0"/>
              </a:spcAft>
              <a:buClr>
                <a:schemeClr val="accent2"/>
              </a:buClr>
              <a:buSzPts val="1100"/>
              <a:buFont typeface="Arial" panose="020B0604020202020204" pitchFamily="34" charset="0"/>
              <a:buChar char="•"/>
            </a:pPr>
            <a:r>
              <a:rPr lang="en-US" sz="1100" dirty="0">
                <a:latin typeface="Poppins"/>
                <a:ea typeface="Poppins"/>
                <a:cs typeface="Poppins"/>
                <a:sym typeface="Poppins"/>
              </a:rPr>
              <a:t>Diversify and expand earned and raised revenue</a:t>
            </a:r>
            <a:endParaRPr sz="1100" dirty="0">
              <a:solidFill>
                <a:srgbClr val="262626"/>
              </a:solidFill>
              <a:latin typeface="Poppins"/>
              <a:ea typeface="Poppins"/>
              <a:cs typeface="Poppins"/>
              <a:sym typeface="Poppins"/>
            </a:endParaRPr>
          </a:p>
          <a:p>
            <a:pPr marL="109728" marR="0" lvl="1" indent="-109728" algn="l" rtl="0">
              <a:lnSpc>
                <a:spcPct val="100000"/>
              </a:lnSpc>
              <a:spcBef>
                <a:spcPts val="0"/>
              </a:spcBef>
              <a:spcAft>
                <a:spcPts val="0"/>
              </a:spcAft>
              <a:buClr>
                <a:schemeClr val="accent2"/>
              </a:buClr>
              <a:buSzPts val="1100"/>
              <a:buFont typeface="Arial" panose="020B0604020202020204" pitchFamily="34" charset="0"/>
              <a:buChar char="•"/>
            </a:pPr>
            <a:r>
              <a:rPr lang="en-US" sz="1100" dirty="0">
                <a:solidFill>
                  <a:srgbClr val="262626"/>
                </a:solidFill>
                <a:latin typeface="Poppins"/>
                <a:ea typeface="Poppins"/>
                <a:cs typeface="Poppins"/>
                <a:sym typeface="Poppins"/>
              </a:rPr>
              <a:t>Expand childcare facility</a:t>
            </a:r>
            <a:endParaRPr sz="1100" dirty="0">
              <a:solidFill>
                <a:srgbClr val="262626"/>
              </a:solidFill>
              <a:latin typeface="Poppins"/>
              <a:ea typeface="Poppins"/>
              <a:cs typeface="Poppins"/>
              <a:sym typeface="Poppins"/>
            </a:endParaRPr>
          </a:p>
          <a:p>
            <a:pPr marL="109728" marR="0" lvl="1" indent="-109728" algn="l" rtl="0">
              <a:lnSpc>
                <a:spcPct val="100000"/>
              </a:lnSpc>
              <a:spcBef>
                <a:spcPts val="0"/>
              </a:spcBef>
              <a:spcAft>
                <a:spcPts val="0"/>
              </a:spcAft>
              <a:buClr>
                <a:schemeClr val="accent2"/>
              </a:buClr>
              <a:buSzPts val="1100"/>
              <a:buFont typeface="Arial" panose="020B0604020202020204" pitchFamily="34" charset="0"/>
              <a:buChar char="•"/>
            </a:pPr>
            <a:r>
              <a:rPr lang="en-US" sz="1100" dirty="0">
                <a:solidFill>
                  <a:srgbClr val="262626"/>
                </a:solidFill>
                <a:latin typeface="Poppins"/>
                <a:ea typeface="Poppins"/>
                <a:cs typeface="Poppins"/>
                <a:sym typeface="Poppins"/>
              </a:rPr>
              <a:t>Recruit, retain and develop quality staff</a:t>
            </a:r>
            <a:endParaRPr sz="1100" dirty="0">
              <a:solidFill>
                <a:srgbClr val="262626"/>
              </a:solidFill>
              <a:latin typeface="Poppins"/>
              <a:ea typeface="Poppins"/>
              <a:cs typeface="Poppins"/>
              <a:sym typeface="Poppins"/>
            </a:endParaRPr>
          </a:p>
        </p:txBody>
      </p:sp>
      <p:cxnSp>
        <p:nvCxnSpPr>
          <p:cNvPr id="26" name="Google Shape;120;p51">
            <a:extLst>
              <a:ext uri="{FF2B5EF4-FFF2-40B4-BE49-F238E27FC236}">
                <a16:creationId xmlns:a16="http://schemas.microsoft.com/office/drawing/2014/main" id="{4DA7C939-B728-1839-E0A8-B8A658E85730}"/>
              </a:ext>
            </a:extLst>
          </p:cNvPr>
          <p:cNvCxnSpPr/>
          <p:nvPr/>
        </p:nvCxnSpPr>
        <p:spPr>
          <a:xfrm>
            <a:off x="8840810" y="2018275"/>
            <a:ext cx="10500" cy="4745700"/>
          </a:xfrm>
          <a:prstGeom prst="straightConnector1">
            <a:avLst/>
          </a:prstGeom>
          <a:noFill/>
          <a:ln w="9525" cap="flat" cmpd="sng">
            <a:solidFill>
              <a:srgbClr val="D0CECE"/>
            </a:solidFill>
            <a:prstDash val="solid"/>
            <a:miter lim="800000"/>
            <a:headEnd type="none" w="sm" len="sm"/>
            <a:tailEnd type="none" w="sm" len="sm"/>
          </a:ln>
        </p:spPr>
      </p:cxnSp>
      <p:sp>
        <p:nvSpPr>
          <p:cNvPr id="27" name="Google Shape;121;p51">
            <a:extLst>
              <a:ext uri="{FF2B5EF4-FFF2-40B4-BE49-F238E27FC236}">
                <a16:creationId xmlns:a16="http://schemas.microsoft.com/office/drawing/2014/main" id="{0FDF5B37-7BD5-FCC5-1FC2-A1F5D3607741}"/>
              </a:ext>
            </a:extLst>
          </p:cNvPr>
          <p:cNvSpPr txBox="1"/>
          <p:nvPr/>
        </p:nvSpPr>
        <p:spPr>
          <a:xfrm>
            <a:off x="8955164" y="5088972"/>
            <a:ext cx="3236635" cy="1398299"/>
          </a:xfrm>
          <a:prstGeom prst="rect">
            <a:avLst/>
          </a:prstGeom>
          <a:noFill/>
          <a:ln>
            <a:noFill/>
          </a:ln>
        </p:spPr>
        <p:txBody>
          <a:bodyPr spcFirstLastPara="1" wrap="square" lIns="91425" tIns="0" rIns="91425" bIns="45700" anchor="t" anchorCtr="0">
            <a:noAutofit/>
          </a:bodyPr>
          <a:lstStyle/>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rPr>
              <a:t>5-6 new Board members</a:t>
            </a:r>
            <a:endParaRPr sz="1100" dirty="0">
              <a:solidFill>
                <a:srgbClr val="262626"/>
              </a:solidFill>
              <a:latin typeface="Poppins"/>
              <a:ea typeface="Poppins"/>
              <a:cs typeface="Poppins"/>
              <a:sym typeface="Poppins"/>
            </a:endParaRPr>
          </a:p>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rPr>
              <a:t>50% </a:t>
            </a:r>
            <a:r>
              <a:rPr lang="en-US" sz="1100" dirty="0">
                <a:solidFill>
                  <a:srgbClr val="262626"/>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increase in raised revenue</a:t>
            </a:r>
            <a:endParaRPr sz="1100" b="0" i="0" u="none" strike="noStrike" cap="none" dirty="0">
              <a:solidFill>
                <a:srgbClr val="000000"/>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30% of increase in revenue </a:t>
            </a:r>
            <a:endParaRPr sz="1100" dirty="0">
              <a:latin typeface="Poppins"/>
              <a:ea typeface="Poppins"/>
              <a:cs typeface="Poppins"/>
              <a:sym typeface="Poppins"/>
            </a:endParaRPr>
          </a:p>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rPr>
              <a:t>8-10 of new staff members</a:t>
            </a:r>
            <a:endParaRPr sz="1100" dirty="0">
              <a:solidFill>
                <a:srgbClr val="262626"/>
              </a:solidFill>
              <a:latin typeface="Poppins"/>
              <a:ea typeface="Poppins"/>
              <a:cs typeface="Poppins"/>
              <a:sym typeface="Poppins"/>
            </a:endParaRPr>
          </a:p>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rPr>
              <a:t>80% of quality staff members retained</a:t>
            </a:r>
            <a:endParaRPr sz="1100" dirty="0">
              <a:solidFill>
                <a:srgbClr val="262626"/>
              </a:solidFill>
              <a:latin typeface="Poppins"/>
              <a:ea typeface="Poppins"/>
              <a:cs typeface="Poppins"/>
              <a:sym typeface="Poppins"/>
            </a:endParaRPr>
          </a:p>
          <a:p>
            <a:pPr marL="109728" marR="0" lvl="1" indent="-109728" algn="l" rtl="0">
              <a:spcBef>
                <a:spcPts val="0"/>
              </a:spcBef>
              <a:spcAft>
                <a:spcPts val="0"/>
              </a:spcAft>
              <a:buClr>
                <a:srgbClr val="CE3803"/>
              </a:buClr>
              <a:buSzPts val="1000"/>
              <a:buFont typeface="Arial" panose="020B0604020202020204" pitchFamily="34" charset="0"/>
              <a:buChar char="•"/>
            </a:pPr>
            <a:r>
              <a:rPr lang="en-US" sz="1100" dirty="0">
                <a:solidFill>
                  <a:srgbClr val="262626"/>
                </a:solidFill>
                <a:latin typeface="Poppins"/>
                <a:ea typeface="Poppins"/>
                <a:cs typeface="Poppins"/>
                <a:sym typeface="Poppins"/>
              </a:rPr>
              <a:t>4 trainings/professional development opportunities offered quarterly  </a:t>
            </a:r>
            <a:endParaRPr sz="1100" i="0" u="none" strike="noStrike" cap="none" dirty="0">
              <a:solidFill>
                <a:srgbClr val="000000"/>
              </a:solidFill>
              <a:latin typeface="Poppins"/>
              <a:ea typeface="Poppins"/>
              <a:cs typeface="Poppins"/>
              <a:sym typeface="Poppins"/>
            </a:endParaRPr>
          </a:p>
        </p:txBody>
      </p:sp>
      <p:sp>
        <p:nvSpPr>
          <p:cNvPr id="28" name="Google Shape;122;p51">
            <a:extLst>
              <a:ext uri="{FF2B5EF4-FFF2-40B4-BE49-F238E27FC236}">
                <a16:creationId xmlns:a16="http://schemas.microsoft.com/office/drawing/2014/main" id="{378BF318-131E-BA1C-B1AC-16AC7B37F3A4}"/>
              </a:ext>
            </a:extLst>
          </p:cNvPr>
          <p:cNvSpPr txBox="1"/>
          <p:nvPr/>
        </p:nvSpPr>
        <p:spPr>
          <a:xfrm>
            <a:off x="2083756" y="817658"/>
            <a:ext cx="1334176" cy="29339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Black"/>
              <a:buNone/>
            </a:pPr>
            <a:r>
              <a:rPr lang="en-US" sz="1600" b="1" i="0" u="none" strike="noStrike" cap="none" dirty="0">
                <a:solidFill>
                  <a:srgbClr val="FFFFFF"/>
                </a:solidFill>
                <a:latin typeface="Poppins"/>
                <a:ea typeface="Poppins"/>
                <a:cs typeface="Poppins"/>
                <a:sym typeface="Poppins"/>
              </a:rPr>
              <a:t> RESULTS</a:t>
            </a:r>
            <a:endParaRPr sz="1600" b="1" i="0" u="none" strike="noStrike" cap="none" dirty="0">
              <a:solidFill>
                <a:srgbClr val="FFFFFF"/>
              </a:solidFill>
              <a:latin typeface="Poppins"/>
              <a:ea typeface="Poppins"/>
              <a:cs typeface="Poppins"/>
              <a:sym typeface="Poppins"/>
            </a:endParaRPr>
          </a:p>
        </p:txBody>
      </p:sp>
      <p:sp>
        <p:nvSpPr>
          <p:cNvPr id="29" name="TextBox 28">
            <a:extLst>
              <a:ext uri="{FF2B5EF4-FFF2-40B4-BE49-F238E27FC236}">
                <a16:creationId xmlns:a16="http://schemas.microsoft.com/office/drawing/2014/main" id="{CA3F60E6-7FB2-9C98-0E66-5CDB6201246E}"/>
              </a:ext>
            </a:extLst>
          </p:cNvPr>
          <p:cNvSpPr txBox="1"/>
          <p:nvPr/>
        </p:nvSpPr>
        <p:spPr>
          <a:xfrm>
            <a:off x="2192269" y="1208980"/>
            <a:ext cx="2956761" cy="461665"/>
          </a:xfrm>
          <a:prstGeom prst="rect">
            <a:avLst/>
          </a:prstGeom>
          <a:noFill/>
        </p:spPr>
        <p:txBody>
          <a:bodyPr wrap="square" rtlCol="0">
            <a:spAutoFit/>
          </a:bodyPr>
          <a:lstStyle/>
          <a:p>
            <a:pPr marL="152400" marR="0" lvl="0" algn="ctr" rtl="0">
              <a:lnSpc>
                <a:spcPct val="100000"/>
              </a:lnSpc>
              <a:spcBef>
                <a:spcPts val="0"/>
              </a:spcBef>
              <a:spcAft>
                <a:spcPts val="0"/>
              </a:spcAft>
              <a:buClr>
                <a:schemeClr val="lt1"/>
              </a:buClr>
              <a:buSzPts val="1200"/>
            </a:pPr>
            <a:r>
              <a:rPr lang="en-US" sz="1200" b="0" i="0" u="none" strike="noStrike" cap="none" dirty="0">
                <a:latin typeface="Poppins"/>
                <a:ea typeface="Poppins"/>
                <a:cs typeface="Poppins"/>
                <a:sym typeface="Poppins"/>
              </a:rPr>
              <a:t>Children, youth and families </a:t>
            </a:r>
            <a:r>
              <a:rPr lang="en-US" sz="1200" b="0" dirty="0">
                <a:latin typeface="Poppins"/>
                <a:ea typeface="Poppins"/>
                <a:cs typeface="Poppins"/>
                <a:sym typeface="Poppins"/>
              </a:rPr>
              <a:t>experience whole-person health</a:t>
            </a:r>
            <a:r>
              <a:rPr lang="en-US" sz="1200" dirty="0">
                <a:latin typeface="Poppins"/>
                <a:ea typeface="Poppins"/>
                <a:cs typeface="Poppins"/>
                <a:sym typeface="Poppins"/>
              </a:rPr>
              <a:t> </a:t>
            </a:r>
          </a:p>
        </p:txBody>
      </p:sp>
      <p:sp>
        <p:nvSpPr>
          <p:cNvPr id="30" name="TextBox 29">
            <a:extLst>
              <a:ext uri="{FF2B5EF4-FFF2-40B4-BE49-F238E27FC236}">
                <a16:creationId xmlns:a16="http://schemas.microsoft.com/office/drawing/2014/main" id="{7EF4D3BC-9979-39D8-F749-239F95466881}"/>
              </a:ext>
            </a:extLst>
          </p:cNvPr>
          <p:cNvSpPr txBox="1"/>
          <p:nvPr/>
        </p:nvSpPr>
        <p:spPr>
          <a:xfrm>
            <a:off x="5571526" y="1214896"/>
            <a:ext cx="2759886" cy="461665"/>
          </a:xfrm>
          <a:prstGeom prst="rect">
            <a:avLst/>
          </a:prstGeom>
          <a:noFill/>
        </p:spPr>
        <p:txBody>
          <a:bodyPr wrap="square" rtlCol="0">
            <a:spAutoFit/>
          </a:bodyPr>
          <a:lstStyle/>
          <a:p>
            <a:pPr marL="152400" marR="0" lvl="0" algn="ctr" rtl="0">
              <a:lnSpc>
                <a:spcPct val="100000"/>
              </a:lnSpc>
              <a:spcBef>
                <a:spcPts val="0"/>
              </a:spcBef>
              <a:spcAft>
                <a:spcPts val="0"/>
              </a:spcAft>
              <a:buClr>
                <a:schemeClr val="lt1"/>
              </a:buClr>
              <a:buSzPts val="1200"/>
            </a:pPr>
            <a:r>
              <a:rPr lang="en-US" sz="1200" b="0" dirty="0">
                <a:latin typeface="Poppins"/>
                <a:ea typeface="Poppins"/>
                <a:cs typeface="Poppins"/>
                <a:sym typeface="Poppins"/>
              </a:rPr>
              <a:t>Individuals and families are safe and economically stable</a:t>
            </a:r>
          </a:p>
        </p:txBody>
      </p:sp>
      <p:sp>
        <p:nvSpPr>
          <p:cNvPr id="31" name="TextBox 30">
            <a:extLst>
              <a:ext uri="{FF2B5EF4-FFF2-40B4-BE49-F238E27FC236}">
                <a16:creationId xmlns:a16="http://schemas.microsoft.com/office/drawing/2014/main" id="{98690D83-8360-C08D-22B9-C8415B30C430}"/>
              </a:ext>
            </a:extLst>
          </p:cNvPr>
          <p:cNvSpPr txBox="1"/>
          <p:nvPr/>
        </p:nvSpPr>
        <p:spPr>
          <a:xfrm>
            <a:off x="8658470" y="1206996"/>
            <a:ext cx="3312414" cy="461665"/>
          </a:xfrm>
          <a:prstGeom prst="rect">
            <a:avLst/>
          </a:prstGeom>
          <a:noFill/>
        </p:spPr>
        <p:txBody>
          <a:bodyPr wrap="square" rtlCol="0">
            <a:spAutoFit/>
          </a:bodyPr>
          <a:lstStyle/>
          <a:p>
            <a:pPr marL="152400" marR="0" lvl="0" algn="ctr" rtl="0">
              <a:lnSpc>
                <a:spcPct val="100000"/>
              </a:lnSpc>
              <a:spcBef>
                <a:spcPts val="0"/>
              </a:spcBef>
              <a:spcAft>
                <a:spcPts val="0"/>
              </a:spcAft>
              <a:buClr>
                <a:schemeClr val="lt1"/>
              </a:buClr>
              <a:buSzPts val="1200"/>
            </a:pPr>
            <a:r>
              <a:rPr lang="en-US" sz="1200" b="0" dirty="0">
                <a:latin typeface="Poppins"/>
                <a:ea typeface="Poppins"/>
                <a:cs typeface="Poppins"/>
                <a:sym typeface="Poppins"/>
              </a:rPr>
              <a:t>Families and the community value early learning and quality childcare</a:t>
            </a:r>
          </a:p>
        </p:txBody>
      </p:sp>
      <p:sp>
        <p:nvSpPr>
          <p:cNvPr id="35" name="Slide Number Placeholder 5">
            <a:extLst>
              <a:ext uri="{FF2B5EF4-FFF2-40B4-BE49-F238E27FC236}">
                <a16:creationId xmlns:a16="http://schemas.microsoft.com/office/drawing/2014/main" id="{CA3D2593-B313-B945-563B-70584B3A480C}"/>
              </a:ext>
            </a:extLst>
          </p:cNvPr>
          <p:cNvSpPr txBox="1">
            <a:spLocks/>
          </p:cNvSpPr>
          <p:nvPr/>
        </p:nvSpPr>
        <p:spPr>
          <a:xfrm>
            <a:off x="11576162" y="6358320"/>
            <a:ext cx="424494" cy="365125"/>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ABC0D3-0A63-D74B-AC14-3160F87E1052}" type="slidenum">
              <a:rPr lang="en-US" sz="1100" b="1" smtClean="0">
                <a:solidFill>
                  <a:schemeClr val="tx1">
                    <a:lumMod val="75000"/>
                    <a:lumOff val="25000"/>
                  </a:schemeClr>
                </a:solidFill>
                <a:latin typeface="Poppins" pitchFamily="2" charset="77"/>
                <a:cs typeface="Poppins" pitchFamily="2" charset="77"/>
              </a:rPr>
              <a:pPr/>
              <a:t>7</a:t>
            </a:fld>
            <a:endParaRPr lang="en-US" sz="1100" b="1" dirty="0">
              <a:solidFill>
                <a:schemeClr val="tx1">
                  <a:lumMod val="75000"/>
                  <a:lumOff val="25000"/>
                </a:schemeClr>
              </a:solidFill>
              <a:latin typeface="Poppins" pitchFamily="2" charset="77"/>
              <a:cs typeface="Poppins" pitchFamily="2" charset="77"/>
            </a:endParaRPr>
          </a:p>
        </p:txBody>
      </p:sp>
    </p:spTree>
    <p:extLst>
      <p:ext uri="{BB962C8B-B14F-4D97-AF65-F5344CB8AC3E}">
        <p14:creationId xmlns:p14="http://schemas.microsoft.com/office/powerpoint/2010/main" val="2917056107"/>
      </p:ext>
    </p:extLst>
  </p:cSld>
  <p:clrMapOvr>
    <a:masterClrMapping/>
  </p:clrMapOvr>
</p:sld>
</file>

<file path=ppt/theme/theme1.xml><?xml version="1.0" encoding="utf-8"?>
<a:theme xmlns:a="http://schemas.openxmlformats.org/drawingml/2006/main" name="Office Theme">
  <a:themeElements>
    <a:clrScheme name="Updated Kingdom Kare">
      <a:dk1>
        <a:srgbClr val="000000"/>
      </a:dk1>
      <a:lt1>
        <a:srgbClr val="FFFFFF"/>
      </a:lt1>
      <a:dk2>
        <a:srgbClr val="000000"/>
      </a:dk2>
      <a:lt2>
        <a:srgbClr val="EEECE1"/>
      </a:lt2>
      <a:accent1>
        <a:srgbClr val="4B0A74"/>
      </a:accent1>
      <a:accent2>
        <a:srgbClr val="CC3704"/>
      </a:accent2>
      <a:accent3>
        <a:srgbClr val="DCB894"/>
      </a:accent3>
      <a:accent4>
        <a:srgbClr val="950096"/>
      </a:accent4>
      <a:accent5>
        <a:srgbClr val="FA5858"/>
      </a:accent5>
      <a:accent6>
        <a:srgbClr val="8B888B"/>
      </a:accent6>
      <a:hlink>
        <a:srgbClr val="0000FF"/>
      </a:hlink>
      <a:folHlink>
        <a:srgbClr val="95009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2541</TotalTime>
  <Words>1253</Words>
  <Application>Microsoft Macintosh PowerPoint</Application>
  <PresentationFormat>Widescreen</PresentationFormat>
  <Paragraphs>119</Paragraphs>
  <Slides>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Archivo Black</vt:lpstr>
      <vt:lpstr>Arial</vt:lpstr>
      <vt:lpstr>Arial Black</vt:lpstr>
      <vt:lpstr>Calibri</vt:lpstr>
      <vt:lpstr>Poppins</vt:lpstr>
      <vt:lpstr>Poppins SemiBold</vt:lpstr>
      <vt:lpstr>Wingdings</vt:lpstr>
      <vt:lpstr>Office Theme</vt:lpstr>
      <vt:lpstr>PowerPoint Presentation</vt:lpstr>
      <vt:lpstr>PowerPoint Presentation</vt:lpstr>
      <vt:lpstr>PowerPoint Presentation</vt:lpstr>
      <vt:lpstr>PowerPoint Presentation</vt:lpstr>
      <vt:lpstr>STRATEGIC PRIORITIES</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EAMEJIA</dc:creator>
  <cp:lastModifiedBy>Sarah Ramsey</cp:lastModifiedBy>
  <cp:revision>253</cp:revision>
  <cp:lastPrinted>2023-05-16T18:18:42Z</cp:lastPrinted>
  <dcterms:created xsi:type="dcterms:W3CDTF">2013-07-23T17:44:34Z</dcterms:created>
  <dcterms:modified xsi:type="dcterms:W3CDTF">2023-06-16T19:22:28Z</dcterms:modified>
</cp:coreProperties>
</file>